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s/slide10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3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Layouts/slideLayout12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1.xml" ContentType="application/vnd.openxmlformats-officedocument.theme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tableStyles.xml" ContentType="application/vnd.openxmlformats-officedocument.presentationml.tableStyle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customXml/itemProps2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customXml/itemProps1.xml" ContentType="application/vnd.openxmlformats-officedocument.customXmlProperties+xml"/>
  <Override PartName="/customXml/itemProps3.xml" ContentType="application/vnd.openxmlformats-officedocument.customXmlProperties+xml"/>
  <Override PartName="/ppt/authors.xml" ContentType="application/vnd.ms-powerpoint.authors+xml"/>
  <Override PartName="/ppt/comments/modernComment_11A_7D0FC00F.xml" ContentType="application/vnd.ms-powerpoint.comment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</p:sldMasterIdLst>
  <p:notesMasterIdLst>
    <p:notesMasterId r:id="rId17"/>
  </p:notesMasterIdLst>
  <p:handoutMasterIdLst>
    <p:handoutMasterId r:id="rId18"/>
  </p:handoutMasterIdLst>
  <p:sldIdLst>
    <p:sldId id="320" r:id="rId5"/>
    <p:sldId id="281" r:id="rId6"/>
    <p:sldId id="282" r:id="rId7"/>
    <p:sldId id="272" r:id="rId8"/>
    <p:sldId id="273" r:id="rId9"/>
    <p:sldId id="274" r:id="rId10"/>
    <p:sldId id="275" r:id="rId11"/>
    <p:sldId id="276" r:id="rId12"/>
    <p:sldId id="277" r:id="rId13"/>
    <p:sldId id="309" r:id="rId14"/>
    <p:sldId id="319" r:id="rId15"/>
    <p:sldId id="310" r:id="rId16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311A2EF1-A7D9-FB74-5CB1-0D61C58389E9}" name="Martin Davies" initials="MD" userId="S::martin.davies@cbaa.org.au::6a85846a-adeb-4336-9e23-a734b63ffd9b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08F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4"/>
    <p:restoredTop sz="94628"/>
  </p:normalViewPr>
  <p:slideViewPr>
    <p:cSldViewPr snapToGrid="0">
      <p:cViewPr varScale="1">
        <p:scale>
          <a:sx n="140" d="100"/>
          <a:sy n="140" d="100"/>
        </p:scale>
        <p:origin x="1352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handoutMaster" Target="handoutMasters/handoutMaster1.xml"/><Relationship Id="rId26" Type="http://schemas.openxmlformats.org/officeDocument/2006/relationships/font" Target="fonts/font8.fntdata"/><Relationship Id="rId3" Type="http://schemas.openxmlformats.org/officeDocument/2006/relationships/customXml" Target="../customXml/item3.xml"/><Relationship Id="rId21" Type="http://schemas.openxmlformats.org/officeDocument/2006/relationships/font" Target="fonts/font3.fntdata"/><Relationship Id="rId34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7.fntdata"/><Relationship Id="rId33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54" Type="http://schemas.openxmlformats.org/officeDocument/2006/relationships/customXml" Target="../customXml/item4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6.fntdata"/><Relationship Id="rId32" Type="http://schemas.openxmlformats.org/officeDocument/2006/relationships/viewProps" Target="viewProps.xml"/><Relationship Id="rId53" Type="http://schemas.microsoft.com/office/2018/10/relationships/authors" Target="author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6.xml"/><Relationship Id="rId19" Type="http://schemas.openxmlformats.org/officeDocument/2006/relationships/font" Target="fonts/font1.fntdata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8" Type="http://schemas.openxmlformats.org/officeDocument/2006/relationships/slide" Target="slides/slide4.xml"/></Relationships>
</file>

<file path=ppt/comments/modernComment_11A_7D0FC00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914A61A-B7E4-4CC2-A639-AE44695D2BB4}" authorId="{311A2EF1-A7D9-FB74-5CB1-0D61C58389E9}" created="2023-10-19T08:41:29.526">
    <pc:sldMkLst xmlns:pc="http://schemas.microsoft.com/office/powerpoint/2013/main/command">
      <pc:docMk/>
      <pc:sldMk cId="2098184207" sldId="282"/>
    </pc:sldMkLst>
    <p188:txBody>
      <a:bodyPr/>
      <a:lstStyle/>
      <a:p>
        <a:r>
          <a:rPr lang="en-US"/>
          <a:t>Cass talks about Social Media. Need to include your visual grab here.
Eduardo talking about Volunteers - could you send me a pic of you with your volunteers please Eduardo.
Martin to ask Eduardo about volunteers with specific interests.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E9444F6-36CB-68F4-3197-8C69D6FE1FC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2C9E83-1F68-D04F-5A82-C0EC69512E6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AC61430-4C19-4396-9F49-B8A25EED62D6}" type="datetimeFigureOut">
              <a:rPr lang="en-AU" smtClean="0"/>
              <a:t>30/10/23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6E8EB0F-6218-170B-966C-BC5BCE892A43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53A7B6-03D6-5AF8-C077-13531F33A9B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2BF284-1B86-426A-BFD4-B3A72FD6381F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45908273"/>
      </p:ext>
    </p:extLst>
  </p:cSld>
  <p:clrMap bg1="lt1" tx1="dk1" bg2="lt2" tx2="dk2" accent1="accent1" accent2="accent2" accent3="accent3" accent4="accent4" accent5="accent5" accent6="accent6" hlink="hlink" folHlink="folHlink"/>
  <p:extLst>
    <p:ext uri="{56416CCD-93CA-4268-BC5B-53C4BB910035}">
      <p15:sldGuideLst xmlns:p15="http://schemas.microsoft.com/office/powerpoint/2012/main">
        <p15:guide id="1" orient="horz" pos="2880" userDrawn="1">
          <p15:clr>
            <a:srgbClr val="F26B43"/>
          </p15:clr>
        </p15:guide>
        <p15:guide id="2" pos="2160" userDrawn="1">
          <p15:clr>
            <a:srgbClr val="F26B43"/>
          </p15:clr>
        </p15:guide>
      </p15:sldGuideLst>
    </p:ext>
  </p:extLst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5CCE70-C8EF-3141-A8C3-AF5BC01CF83D}" type="datetimeFigureOut">
              <a:rPr lang="en-AU" smtClean="0"/>
              <a:t>30/10/23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DE5A6D-9C9C-B640-A987-1C6182EA4B3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423121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emf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ront/Back_1">
    <p:bg>
      <p:bgPr>
        <a:solidFill>
          <a:schemeClr val="bg2">
            <a:lumMod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3019E317-4A80-B04B-9799-C2DF4F5D0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927486"/>
            <a:ext cx="5482293" cy="84504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20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12" name="Picture 11" descr="A group of colorful squares&#10;&#10;Description automatically generated">
            <a:extLst>
              <a:ext uri="{FF2B5EF4-FFF2-40B4-BE49-F238E27FC236}">
                <a16:creationId xmlns:a16="http://schemas.microsoft.com/office/drawing/2014/main" id="{4EE59974-E3F2-A607-CFCB-204F20EC0F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346688" y="0"/>
            <a:ext cx="6845312" cy="6858000"/>
          </a:xfrm>
          <a:prstGeom prst="rect">
            <a:avLst/>
          </a:prstGeom>
        </p:spPr>
      </p:pic>
      <p:pic>
        <p:nvPicPr>
          <p:cNvPr id="15" name="Picture 1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8387BE56-3600-3921-7C53-DAA5B6AD49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932" y="5315560"/>
            <a:ext cx="2334162" cy="103455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F4B75E6-276A-533D-983A-E64F0B4DD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20709"/>
            <a:ext cx="5918544" cy="1034555"/>
          </a:xfrm>
        </p:spPr>
        <p:txBody>
          <a:bodyPr/>
          <a:lstStyle>
            <a:lvl1pPr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heading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75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E916-62AC-804C-B51A-3FE40120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91061" y="720000"/>
            <a:ext cx="10009878" cy="1325563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5CAEC-A2BA-DF4E-B75D-8230773EF4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1061" y="2180500"/>
            <a:ext cx="10009878" cy="2953631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51886-6981-164F-BDCF-FD9BE1D49D52}"/>
              </a:ext>
            </a:extLst>
          </p:cNvPr>
          <p:cNvSpPr/>
          <p:nvPr userDrawn="1"/>
        </p:nvSpPr>
        <p:spPr>
          <a:xfrm rot="5400000">
            <a:off x="5736000" y="402000"/>
            <a:ext cx="720000" cy="12192000"/>
          </a:xfrm>
          <a:prstGeom prst="rect">
            <a:avLst/>
          </a:prstGeom>
          <a:solidFill>
            <a:srgbClr val="440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3F3FF1-4F1C-D775-8B0E-71702E8F7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374617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0D51F-3EAD-F87A-E0EC-2B2160D13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927" y="6349806"/>
            <a:ext cx="424821" cy="2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8357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751886-6981-164F-BDCF-FD9BE1D49D52}"/>
              </a:ext>
            </a:extLst>
          </p:cNvPr>
          <p:cNvSpPr/>
          <p:nvPr userDrawn="1"/>
        </p:nvSpPr>
        <p:spPr>
          <a:xfrm rot="5400000">
            <a:off x="5736000" y="402000"/>
            <a:ext cx="720000" cy="12192000"/>
          </a:xfrm>
          <a:prstGeom prst="rect">
            <a:avLst/>
          </a:prstGeom>
          <a:solidFill>
            <a:srgbClr val="440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3F3FF1-4F1C-D775-8B0E-71702E8F7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374617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0D51F-3EAD-F87A-E0EC-2B2160D13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927" y="6349806"/>
            <a:ext cx="424821" cy="296387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B3376969-B4AB-24B3-2BAE-2601347C5A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15458" y="720000"/>
            <a:ext cx="4655994" cy="1325563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AB418613-8E5A-8BF3-5615-443D90DF7211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15458" y="2180500"/>
            <a:ext cx="4655994" cy="3388346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55B4205B-CF26-D5B9-FEBE-C6B7DCCA09DF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91452" y="2180500"/>
            <a:ext cx="4655994" cy="3388346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0" name="Text Placeholder 2">
            <a:extLst>
              <a:ext uri="{FF2B5EF4-FFF2-40B4-BE49-F238E27FC236}">
                <a16:creationId xmlns:a16="http://schemas.microsoft.com/office/drawing/2014/main" id="{A248F4EE-6607-8AC6-D84A-09B6268B18E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392183" y="720725"/>
            <a:ext cx="4654550" cy="1247775"/>
          </a:xfrm>
        </p:spPr>
        <p:txBody>
          <a:bodyPr/>
          <a:lstStyle>
            <a:lvl1pPr marL="0" indent="0">
              <a:buNone/>
              <a:defRPr sz="4400" b="1" i="0" spc="-15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BD8B82A-06B1-1878-B9E6-96C8C0F583AA}"/>
              </a:ext>
            </a:extLst>
          </p:cNvPr>
          <p:cNvCxnSpPr>
            <a:cxnSpLocks/>
          </p:cNvCxnSpPr>
          <p:nvPr userDrawn="1"/>
        </p:nvCxnSpPr>
        <p:spPr>
          <a:xfrm>
            <a:off x="6023775" y="774540"/>
            <a:ext cx="0" cy="4794306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726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751886-6981-164F-BDCF-FD9BE1D49D52}"/>
              </a:ext>
            </a:extLst>
          </p:cNvPr>
          <p:cNvSpPr/>
          <p:nvPr userDrawn="1"/>
        </p:nvSpPr>
        <p:spPr>
          <a:xfrm rot="5400000">
            <a:off x="5736000" y="402000"/>
            <a:ext cx="720000" cy="12192000"/>
          </a:xfrm>
          <a:prstGeom prst="rect">
            <a:avLst/>
          </a:prstGeom>
          <a:solidFill>
            <a:srgbClr val="440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3F3FF1-4F1C-D775-8B0E-71702E8F7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374617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0D51F-3EAD-F87A-E0EC-2B2160D13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927" y="6349806"/>
            <a:ext cx="424821" cy="296387"/>
          </a:xfrm>
          <a:prstGeom prst="rect">
            <a:avLst/>
          </a:prstGeom>
        </p:spPr>
      </p:pic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D192CE0E-CF66-FE9D-6768-F08114DD64C8}"/>
              </a:ext>
            </a:extLst>
          </p:cNvPr>
          <p:cNvCxnSpPr>
            <a:cxnSpLocks/>
          </p:cNvCxnSpPr>
          <p:nvPr userDrawn="1"/>
        </p:nvCxnSpPr>
        <p:spPr>
          <a:xfrm>
            <a:off x="6023774" y="774540"/>
            <a:ext cx="0" cy="4473349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0CDCA78-FF13-1107-593C-339FECFE3A3E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015457" y="720000"/>
            <a:ext cx="4655994" cy="454154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8A22BF37-F910-3010-39B9-94BE1F441472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391451" y="720000"/>
            <a:ext cx="4655994" cy="454154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295003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751886-6981-164F-BDCF-FD9BE1D49D52}"/>
              </a:ext>
            </a:extLst>
          </p:cNvPr>
          <p:cNvSpPr/>
          <p:nvPr userDrawn="1"/>
        </p:nvSpPr>
        <p:spPr>
          <a:xfrm rot="5400000">
            <a:off x="5736000" y="402000"/>
            <a:ext cx="720000" cy="12192000"/>
          </a:xfrm>
          <a:prstGeom prst="rect">
            <a:avLst/>
          </a:prstGeom>
          <a:solidFill>
            <a:srgbClr val="440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3F3FF1-4F1C-D775-8B0E-71702E8F7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472000" y="6374617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0D51F-3EAD-F87A-E0EC-2B2160D13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5927" y="6349806"/>
            <a:ext cx="424821" cy="296387"/>
          </a:xfrm>
          <a:prstGeom prst="rect">
            <a:avLst/>
          </a:prstGeom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953A3B1-D2E9-8634-E6D1-7430087D7BE5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091061" y="720000"/>
            <a:ext cx="10009878" cy="4713934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8751650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ttern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CEA5E1E-6F3E-3C46-AC73-FC6B52F94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0"/>
            <a:ext cx="10009878" cy="1325563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F3C2D7D-D7D2-6243-B24A-16C75AEA500C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CA6573-5143-5470-3B75-6BE9E4C2B52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4811E-661F-8C4A-0264-F096DF4E70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823562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tter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CF47AFE-131E-3F4F-A3FB-435F6F0C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1"/>
            <a:ext cx="10009878" cy="631722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9D4126-590A-A14A-86A3-9A29CC8C4FAE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pic>
        <p:nvPicPr>
          <p:cNvPr id="5" name="Picture 4" descr="A blue and black logo&#10;&#10;Description automatically generated">
            <a:extLst>
              <a:ext uri="{FF2B5EF4-FFF2-40B4-BE49-F238E27FC236}">
                <a16:creationId xmlns:a16="http://schemas.microsoft.com/office/drawing/2014/main" id="{39D35D9B-1BF2-B248-5986-C9703EDCDEA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6324600" y="983974"/>
            <a:ext cx="6858000" cy="6858000"/>
          </a:xfrm>
          <a:prstGeom prst="rect">
            <a:avLst/>
          </a:prstGeom>
        </p:spPr>
      </p:pic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857A4F-FB02-F19A-1D8A-FEF63EB50D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40006" y="1594091"/>
            <a:ext cx="4655994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F195F-7B00-5C29-70B5-90BDE368E8EF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051BB9-F699-32F1-3532-263E33EB8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684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atter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CF47AFE-131E-3F4F-A3FB-435F6F0C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1"/>
            <a:ext cx="10009878" cy="631722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9D4126-590A-A14A-86A3-9A29CC8C4FAE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857A4F-FB02-F19A-1D8A-FEF63EB50D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40006" y="1594091"/>
            <a:ext cx="4655994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F195F-7B00-5C29-70B5-90BDE368E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051BB9-F699-32F1-3532-263E33EB8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3" name="Picture 2" descr="A colorful squares and circles&#10;&#10;Description automatically generated">
            <a:extLst>
              <a:ext uri="{FF2B5EF4-FFF2-40B4-BE49-F238E27FC236}">
                <a16:creationId xmlns:a16="http://schemas.microsoft.com/office/drawing/2014/main" id="{9EAEBA66-6A60-E200-B050-00A551B2934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096000" y="-1491536"/>
            <a:ext cx="6568119" cy="98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53833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with Pattern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CF47AFE-131E-3F4F-A3FB-435F6F0C17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1"/>
            <a:ext cx="10009878" cy="631722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9D4126-590A-A14A-86A3-9A29CC8C4FAE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FF857A4F-FB02-F19A-1D8A-FEF63EB50D8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40006" y="1594091"/>
            <a:ext cx="4655994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EDF195F-7B00-5C29-70B5-90BDE368E8E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38051BB9-F699-32F1-3532-263E33EB89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2" name="Picture 1" descr="A group of colorful squares&#10;&#10;Description automatically generated">
            <a:extLst>
              <a:ext uri="{FF2B5EF4-FFF2-40B4-BE49-F238E27FC236}">
                <a16:creationId xmlns:a16="http://schemas.microsoft.com/office/drawing/2014/main" id="{69F0EB04-4D86-650B-7DC9-FFFE04B8201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7025834" y="1682258"/>
            <a:ext cx="5166166" cy="5175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5182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with Patter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45A737-E0BD-6A4F-87D6-66847719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0"/>
            <a:ext cx="4593541" cy="572087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F3BA8-E2FB-F240-BDE4-E0822D394BEC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0990FE-7CA9-1B5E-C8BC-E3528FCE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40006" y="1594091"/>
            <a:ext cx="4655994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092656B-4C94-2612-880B-21E6CABBC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3746" y="0"/>
            <a:ext cx="5398254" cy="6858000"/>
          </a:xfrm>
        </p:spPr>
        <p:txBody>
          <a:bodyPr wrap="none"/>
          <a:lstStyle>
            <a:lvl1pPr marL="0" indent="0">
              <a:buNone/>
              <a:defRPr sz="2000" b="1" i="0">
                <a:latin typeface="Century Gothic" panose="020B0502020202020204" pitchFamily="34" charset="0"/>
              </a:defRPr>
            </a:lvl1pPr>
          </a:lstStyle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1AC82-1C66-1992-14D0-584BFCE57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01AE8E5-D4FF-057D-4DF2-41D004508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57885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with Pattern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>
            <a:extLst>
              <a:ext uri="{FF2B5EF4-FFF2-40B4-BE49-F238E27FC236}">
                <a16:creationId xmlns:a16="http://schemas.microsoft.com/office/drawing/2014/main" id="{C745A737-E0BD-6A4F-87D6-6684771911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0"/>
            <a:ext cx="4593541" cy="572087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</a:t>
            </a:r>
            <a:endParaRPr lang="en-AU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EF3BA8-E2FB-F240-BDE4-E0822D394BEC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40990FE-7CA9-1B5E-C8BC-E3528FCEFD01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40006" y="1594091"/>
            <a:ext cx="4655994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7" name="Picture Placeholder 4">
            <a:extLst>
              <a:ext uri="{FF2B5EF4-FFF2-40B4-BE49-F238E27FC236}">
                <a16:creationId xmlns:a16="http://schemas.microsoft.com/office/drawing/2014/main" id="{4092656B-4C94-2612-880B-21E6CABBC872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793746" y="0"/>
            <a:ext cx="5398254" cy="6858000"/>
          </a:xfrm>
        </p:spPr>
        <p:txBody>
          <a:bodyPr wrap="none"/>
          <a:lstStyle>
            <a:lvl1pPr marL="0" indent="0">
              <a:buNone/>
              <a:defRPr sz="2000" b="1" i="0">
                <a:latin typeface="Century Gothic" panose="020B0502020202020204" pitchFamily="34" charset="0"/>
              </a:defRPr>
            </a:lvl1pPr>
          </a:lstStyle>
          <a:p>
            <a:endParaRPr lang="en-AU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1D1AC82-1C66-1992-14D0-584BFCE579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01AE8E5-D4FF-057D-4DF2-41D004508E0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1632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ont/Back_1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squares and circles&#10;&#10;Description automatically generated">
            <a:extLst>
              <a:ext uri="{FF2B5EF4-FFF2-40B4-BE49-F238E27FC236}">
                <a16:creationId xmlns:a16="http://schemas.microsoft.com/office/drawing/2014/main" id="{F736E43D-A828-1D7D-D4B5-B0106D882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004" y="-1071"/>
            <a:ext cx="12016491" cy="686656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019E317-4A80-B04B-9799-C2DF4F5D0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927486"/>
            <a:ext cx="5482293" cy="84504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15" name="Picture 14" descr="A black and white logo with white text&#10;&#10;Description automatically generated">
            <a:extLst>
              <a:ext uri="{FF2B5EF4-FFF2-40B4-BE49-F238E27FC236}">
                <a16:creationId xmlns:a16="http://schemas.microsoft.com/office/drawing/2014/main" id="{8387BE56-3600-3921-7C53-DAA5B6AD49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932" y="5315560"/>
            <a:ext cx="2334161" cy="1034555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F4B75E6-276A-533D-983A-E64F0B4DD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20709"/>
            <a:ext cx="5918544" cy="1034555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heading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32579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7745DB-F85D-794D-945C-89E2B1CA6D8B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439863" y="719999"/>
            <a:ext cx="10009877" cy="5418000"/>
          </a:xfrm>
        </p:spPr>
        <p:txBody>
          <a:bodyPr wrap="none"/>
          <a:lstStyle>
            <a:lvl1pPr marL="0" indent="0">
              <a:buNone/>
              <a:defRPr sz="2000" b="1" i="0">
                <a:latin typeface="Century Gothic" panose="020B0502020202020204" pitchFamily="34" charset="0"/>
              </a:defRPr>
            </a:lvl1pPr>
          </a:lstStyle>
          <a:p>
            <a:endParaRPr lang="en-AU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A87CC83-0CEE-4149-A4E4-A32A13469FBB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57EB35E-1454-4AAF-B2A3-E5785BE4D39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2CF80A0-3AD4-09E9-1D6E-97DB951D6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55754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2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BA0A14D9-A0DC-2746-A720-25280C41632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0" y="720000"/>
            <a:ext cx="8088313" cy="1325563"/>
          </a:xfrm>
        </p:spPr>
        <p:txBody>
          <a:bodyPr/>
          <a:lstStyle>
            <a:lvl1pPr>
              <a:defRPr b="1" i="0">
                <a:solidFill>
                  <a:schemeClr val="tx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</a:t>
            </a:r>
            <a:br>
              <a:rPr lang="en-GB"/>
            </a:br>
            <a:r>
              <a:rPr lang="en-GB"/>
              <a:t>title slide</a:t>
            </a:r>
            <a:endParaRPr lang="en-AU"/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4933E67D-C367-E14E-AD72-6C37B916A1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190583"/>
            <a:ext cx="5482293" cy="84504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2000" b="0" i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089CAE1A-473C-BC66-11C2-DD45A57234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9393" y="6021162"/>
            <a:ext cx="40386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 b="0" i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3541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mage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727745DB-F85D-794D-945C-89E2B1CA6D8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0"/>
            <a:ext cx="12191999" cy="6858000"/>
          </a:xfrm>
        </p:spPr>
        <p:txBody>
          <a:bodyPr wrap="none"/>
          <a:lstStyle>
            <a:lvl1pPr marL="0" indent="0">
              <a:buNone/>
              <a:defRPr sz="2000" b="1" i="0">
                <a:latin typeface="Century Gothic" panose="020B0502020202020204" pitchFamily="34" charset="0"/>
              </a:defRPr>
            </a:lvl1pPr>
          </a:lstStyle>
          <a:p>
            <a:r>
              <a:rPr lang="en-AU"/>
              <a:t>Picture Full Frame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C9A1481-0ED4-18B6-4C17-605979236A7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260" y="6335735"/>
            <a:ext cx="424821" cy="296387"/>
          </a:xfrm>
          <a:prstGeom prst="rect">
            <a:avLst/>
          </a:prstGeom>
        </p:spPr>
      </p:pic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36D9F5-3568-C5C9-2C0E-05CB7D2687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59393" y="6021162"/>
            <a:ext cx="40386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400" b="0" i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640485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Front/Back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A blue and white squares and circles&#10;&#10;Description automatically generated">
            <a:extLst>
              <a:ext uri="{FF2B5EF4-FFF2-40B4-BE49-F238E27FC236}">
                <a16:creationId xmlns:a16="http://schemas.microsoft.com/office/drawing/2014/main" id="{F736E43D-A828-1D7D-D4B5-B0106D882F4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83004" y="-1071"/>
            <a:ext cx="12016491" cy="6866566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3019E317-4A80-B04B-9799-C2DF4F5D021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927486"/>
            <a:ext cx="5482293" cy="845043"/>
          </a:xfrm>
        </p:spPr>
        <p:txBody>
          <a:bodyPr lIns="0" tIns="0" rIns="0" bIns="0" anchor="b" anchorCtr="0">
            <a:noAutofit/>
          </a:bodyPr>
          <a:lstStyle>
            <a:lvl1pPr marL="0" indent="0" algn="l">
              <a:buNone/>
              <a:defRPr sz="2000" b="0" i="0">
                <a:solidFill>
                  <a:srgbClr val="4408F5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AU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8387BE56-3600-3921-7C53-DAA5B6AD498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98932" y="5363455"/>
            <a:ext cx="2268264" cy="972113"/>
          </a:xfrm>
          <a:prstGeom prst="rect">
            <a:avLst/>
          </a:prstGeom>
        </p:spPr>
      </p:pic>
      <p:sp>
        <p:nvSpPr>
          <p:cNvPr id="21" name="Title 1">
            <a:extLst>
              <a:ext uri="{FF2B5EF4-FFF2-40B4-BE49-F238E27FC236}">
                <a16:creationId xmlns:a16="http://schemas.microsoft.com/office/drawing/2014/main" id="{AF4B75E6-276A-533D-983A-E64F0B4DD39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20001" y="2220709"/>
            <a:ext cx="5918544" cy="1034555"/>
          </a:xfrm>
        </p:spPr>
        <p:txBody>
          <a:bodyPr/>
          <a:lstStyle>
            <a:lvl1pPr>
              <a:defRPr b="1" i="0">
                <a:solidFill>
                  <a:srgbClr val="4408F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heading</a:t>
            </a:r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78368948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_1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E916-62AC-804C-B51A-3FE401202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95525" y="1422274"/>
            <a:ext cx="9467676" cy="4013451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solidFill>
                  <a:schemeClr val="bg1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Quote: "Lorem ipsum </a:t>
            </a:r>
            <a:r>
              <a:rPr lang="en-GB" err="1"/>
              <a:t>dolor</a:t>
            </a:r>
            <a:r>
              <a:rPr lang="en-GB"/>
              <a:t> sit </a:t>
            </a:r>
            <a:r>
              <a:rPr lang="en-GB" err="1"/>
              <a:t>amet</a:t>
            </a:r>
            <a:r>
              <a:rPr lang="en-GB"/>
              <a:t>, </a:t>
            </a:r>
            <a:r>
              <a:rPr lang="en-GB" err="1"/>
              <a:t>consectetur</a:t>
            </a:r>
            <a:r>
              <a:rPr lang="en-GB"/>
              <a:t> </a:t>
            </a:r>
            <a:r>
              <a:rPr lang="en-GB" err="1"/>
              <a:t>adipiscing</a:t>
            </a:r>
            <a:r>
              <a:rPr lang="en-GB"/>
              <a:t> </a:t>
            </a:r>
            <a:r>
              <a:rPr lang="en-GB" err="1"/>
              <a:t>elit</a:t>
            </a:r>
            <a:r>
              <a:rPr lang="en-GB"/>
              <a:t>, </a:t>
            </a:r>
            <a:r>
              <a:rPr lang="en-GB" err="1"/>
              <a:t>sed</a:t>
            </a:r>
            <a:r>
              <a:rPr lang="en-GB"/>
              <a:t> do </a:t>
            </a:r>
            <a:r>
              <a:rPr lang="en-GB" err="1"/>
              <a:t>eiusmod</a:t>
            </a:r>
            <a:r>
              <a:rPr lang="en-GB"/>
              <a:t> </a:t>
            </a:r>
            <a:r>
              <a:rPr lang="en-GB" err="1"/>
              <a:t>tempor</a:t>
            </a:r>
            <a:r>
              <a:rPr lang="en-GB"/>
              <a:t> </a:t>
            </a:r>
            <a:r>
              <a:rPr lang="en-GB" err="1"/>
              <a:t>incididunt</a:t>
            </a:r>
            <a:r>
              <a:rPr lang="en-GB"/>
              <a:t> </a:t>
            </a:r>
            <a:r>
              <a:rPr lang="en-GB" err="1"/>
              <a:t>ut</a:t>
            </a:r>
            <a:r>
              <a:rPr lang="en-GB"/>
              <a:t> labore et dolore magna </a:t>
            </a:r>
            <a:r>
              <a:rPr lang="en-GB" err="1"/>
              <a:t>aliqua</a:t>
            </a:r>
            <a:r>
              <a:rPr lang="en-GB"/>
              <a:t>.</a:t>
            </a:r>
            <a:endParaRPr lang="en-AU"/>
          </a:p>
        </p:txBody>
      </p:sp>
      <p:pic>
        <p:nvPicPr>
          <p:cNvPr id="6" name="Picture 5" descr="A group of white circles on a black background&#10;&#10;Description automatically generated">
            <a:extLst>
              <a:ext uri="{FF2B5EF4-FFF2-40B4-BE49-F238E27FC236}">
                <a16:creationId xmlns:a16="http://schemas.microsoft.com/office/drawing/2014/main" id="{65686ABA-4621-399C-1CC4-834717D7A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9076029" y="3767328"/>
            <a:ext cx="2968752" cy="296875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71AF8FA-41F2-945C-E2EF-39E44653312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5BE52D79-9EAC-0C7A-028A-8C40AB3D96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825297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_1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E916-62AC-804C-B51A-3FE40120206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976548" y="1926208"/>
            <a:ext cx="5610206" cy="2782467"/>
          </a:xfrm>
        </p:spPr>
        <p:txBody>
          <a:bodyPr/>
          <a:lstStyle>
            <a:lvl1pPr marL="0" marR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b="1" i="0">
                <a:solidFill>
                  <a:srgbClr val="4408F5"/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GB"/>
              <a:t>Listening and</a:t>
            </a:r>
            <a:br>
              <a:rPr lang="en-GB"/>
            </a:br>
            <a:r>
              <a:rPr lang="en-GB"/>
              <a:t>connecting to our</a:t>
            </a:r>
            <a:br>
              <a:rPr lang="en-GB"/>
            </a:br>
            <a:r>
              <a:rPr lang="en-GB"/>
              <a:t>communities</a:t>
            </a:r>
            <a:endParaRPr lang="en-AU"/>
          </a:p>
        </p:txBody>
      </p:sp>
      <p:pic>
        <p:nvPicPr>
          <p:cNvPr id="6" name="Picture 5" descr="A group of white circles on a black background&#10;&#10;Description automatically generated">
            <a:extLst>
              <a:ext uri="{FF2B5EF4-FFF2-40B4-BE49-F238E27FC236}">
                <a16:creationId xmlns:a16="http://schemas.microsoft.com/office/drawing/2014/main" id="{65686ABA-4621-399C-1CC4-834717D7AA1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79000"/>
          </a:blip>
          <a:stretch>
            <a:fillRect/>
          </a:stretch>
        </p:blipFill>
        <p:spPr>
          <a:xfrm>
            <a:off x="9076029" y="3767328"/>
            <a:ext cx="2968752" cy="2968752"/>
          </a:xfrm>
          <a:prstGeom prst="rect">
            <a:avLst/>
          </a:prstGeom>
        </p:spPr>
      </p:pic>
      <p:pic>
        <p:nvPicPr>
          <p:cNvPr id="5" name="Picture 4" descr="A colorful squares and circles&#10;&#10;Description automatically generated">
            <a:extLst>
              <a:ext uri="{FF2B5EF4-FFF2-40B4-BE49-F238E27FC236}">
                <a16:creationId xmlns:a16="http://schemas.microsoft.com/office/drawing/2014/main" id="{BD3952BC-A4FB-C767-3E00-13AC39B6E65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87131" y="-1886671"/>
            <a:ext cx="7023903" cy="105239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E1391BF-4D7F-78DE-7CEC-324997F71FF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5975AEE8-31CB-4D5B-0B17-D8020F3677C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rgbClr val="4408F5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365280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F8E916-62AC-804C-B51A-3FE4012020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0"/>
            <a:ext cx="10009878" cy="1325563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5CAEC-A2BA-DF4E-B75D-8230773EF4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0000" y="2180500"/>
            <a:ext cx="10009878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0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5751886-6981-164F-BDCF-FD9BE1D49D52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440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3F3FF1-4F1C-D775-8B0E-71702E8F735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080D51F-3EAD-F87A-E0EC-2B2160D138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5868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(Columns)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>
            <a:extLst>
              <a:ext uri="{FF2B5EF4-FFF2-40B4-BE49-F238E27FC236}">
                <a16:creationId xmlns:a16="http://schemas.microsoft.com/office/drawing/2014/main" id="{4854B3E1-8EA8-2C4A-86B7-C2F7743FE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0"/>
            <a:ext cx="4655994" cy="1325563"/>
          </a:xfrm>
        </p:spPr>
        <p:txBody>
          <a:bodyPr/>
          <a:lstStyle>
            <a:lvl1pPr>
              <a:defRPr b="1" i="0">
                <a:latin typeface="Century Gothic" panose="020B0502020202020204" pitchFamily="34" charset="0"/>
              </a:defRPr>
            </a:lvl1pPr>
          </a:lstStyle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7049DA-1741-FA41-B12A-8916AF2E754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440000" y="2180500"/>
            <a:ext cx="4655994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4ABF43F-5CAE-C546-8C23-81F8C915AF8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815994" y="2180500"/>
            <a:ext cx="4655994" cy="39575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8272652-907A-AC47-835B-DDAA8E5432D6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816725" y="720725"/>
            <a:ext cx="4654550" cy="1247775"/>
          </a:xfrm>
        </p:spPr>
        <p:txBody>
          <a:bodyPr/>
          <a:lstStyle>
            <a:lvl1pPr marL="0" indent="0">
              <a:buNone/>
              <a:defRPr sz="4400" b="1" i="0" spc="-150">
                <a:latin typeface="Century Gothic" panose="020B0502020202020204" pitchFamily="34" charset="0"/>
              </a:defRPr>
            </a:lvl1pPr>
          </a:lstStyle>
          <a:p>
            <a:pPr lvl="0"/>
            <a:r>
              <a:rPr lang="en-GB"/>
              <a:t>Click to edit Master title style</a:t>
            </a:r>
            <a:endParaRPr lang="en-US"/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3D278488-719B-674D-B36A-FB9431EC17A3}"/>
              </a:ext>
            </a:extLst>
          </p:cNvPr>
          <p:cNvCxnSpPr>
            <a:cxnSpLocks/>
          </p:cNvCxnSpPr>
          <p:nvPr userDrawn="1"/>
        </p:nvCxnSpPr>
        <p:spPr>
          <a:xfrm>
            <a:off x="6448317" y="774540"/>
            <a:ext cx="0" cy="530892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Picture 8">
            <a:extLst>
              <a:ext uri="{FF2B5EF4-FFF2-40B4-BE49-F238E27FC236}">
                <a16:creationId xmlns:a16="http://schemas.microsoft.com/office/drawing/2014/main" id="{826B34B2-3EFA-38FF-4AED-C5F277B6077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59DB48DF-13AD-DE62-004D-2226A821F67C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rgbClr val="4408F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sp>
        <p:nvSpPr>
          <p:cNvPr id="11" name="Slide Number Placeholder 5">
            <a:extLst>
              <a:ext uri="{FF2B5EF4-FFF2-40B4-BE49-F238E27FC236}">
                <a16:creationId xmlns:a16="http://schemas.microsoft.com/office/drawing/2014/main" id="{D263207F-77CA-CD25-31C7-FCA5A436ECE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6665420-DEAE-6320-96E7-C4B49481F36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0323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(Columns)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35751886-6981-164F-BDCF-FD9BE1D49D52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AE73CF9-F434-6A48-A7A5-DD19C8B746E2}"/>
              </a:ext>
            </a:extLst>
          </p:cNvPr>
          <p:cNvCxnSpPr>
            <a:cxnSpLocks/>
          </p:cNvCxnSpPr>
          <p:nvPr userDrawn="1"/>
        </p:nvCxnSpPr>
        <p:spPr>
          <a:xfrm>
            <a:off x="6448317" y="774540"/>
            <a:ext cx="0" cy="530892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Content Placeholder 2">
            <a:extLst>
              <a:ext uri="{FF2B5EF4-FFF2-40B4-BE49-F238E27FC236}">
                <a16:creationId xmlns:a16="http://schemas.microsoft.com/office/drawing/2014/main" id="{9A7049DA-1741-FA41-B12A-8916AF2E754D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1440000" y="720000"/>
            <a:ext cx="4655994" cy="538985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20" name="Content Placeholder 2">
            <a:extLst>
              <a:ext uri="{FF2B5EF4-FFF2-40B4-BE49-F238E27FC236}">
                <a16:creationId xmlns:a16="http://schemas.microsoft.com/office/drawing/2014/main" id="{84ABF43F-5CAE-C546-8C23-81F8C915AF88}"/>
              </a:ext>
            </a:extLst>
          </p:cNvPr>
          <p:cNvSpPr>
            <a:spLocks noGrp="1"/>
          </p:cNvSpPr>
          <p:nvPr>
            <p:ph idx="11" hasCustomPrompt="1"/>
          </p:nvPr>
        </p:nvSpPr>
        <p:spPr>
          <a:xfrm>
            <a:off x="6815994" y="720000"/>
            <a:ext cx="4655994" cy="5389858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C3B290F-8F85-5570-211E-872936FB2E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AF164816-7F03-9CBC-E3C3-31633F5B20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3037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E5CAEC-A2BA-DF4E-B75D-8230773EF4BB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1440000" y="720000"/>
            <a:ext cx="10009878" cy="5418000"/>
          </a:xfrm>
        </p:spPr>
        <p:txBody>
          <a:bodyPr/>
          <a:lstStyle>
            <a:lvl1pPr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1pPr>
            <a:lvl2pPr marL="613800">
              <a:lnSpc>
                <a:spcPct val="100000"/>
              </a:lnSpc>
              <a:spcAft>
                <a:spcPts val="600"/>
              </a:spcAft>
              <a:buClr>
                <a:schemeClr val="accent1"/>
              </a:buClr>
              <a:defRPr sz="2000" b="1" i="0">
                <a:latin typeface="Century Gothic" panose="020B0502020202020204" pitchFamily="34" charset="0"/>
              </a:defRPr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GB"/>
              <a:t>Click to edit Master text styles </a:t>
            </a:r>
          </a:p>
          <a:p>
            <a:pPr lvl="1"/>
            <a:r>
              <a:rPr lang="en-GB"/>
              <a:t>Second level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C2ECBC-D53B-5F4C-9B8D-A7B5991F5DC5}"/>
              </a:ext>
            </a:extLst>
          </p:cNvPr>
          <p:cNvSpPr/>
          <p:nvPr userDrawn="1"/>
        </p:nvSpPr>
        <p:spPr>
          <a:xfrm>
            <a:off x="0" y="0"/>
            <a:ext cx="720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b="1" i="0">
              <a:latin typeface="Century Gothic" panose="020B0502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F92A955-CED2-EDC9-AC07-1DEC304CFE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8432" y="6424169"/>
            <a:ext cx="424821" cy="296387"/>
          </a:xfrm>
          <a:prstGeom prst="rect">
            <a:avLst/>
          </a:prstGeom>
        </p:spPr>
      </p:pic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2B537BF1-9D1D-6636-0B29-728ADC7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0" y="6103458"/>
            <a:ext cx="720000" cy="27157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ctr">
              <a:defRPr sz="1400" b="0" i="0">
                <a:solidFill>
                  <a:schemeClr val="bg1"/>
                </a:solidFill>
                <a:latin typeface="Century Gothic" panose="020B0502020202020204" pitchFamily="34" charset="0"/>
                <a:cs typeface="Arial" panose="020B0604020202020204" pitchFamily="34" charset="0"/>
              </a:defRPr>
            </a:lvl1pPr>
          </a:lstStyle>
          <a:p>
            <a:fld id="{C89226B8-F956-C04F-A276-B5B7A6354191}" type="slidenum">
              <a:rPr lang="en-AU" smtClean="0"/>
              <a:pPr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08425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C9202-982B-C44F-9A1F-A0021BBB0E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0"/>
            <a:ext cx="10515600" cy="132556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en-GB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2EBC1D-3737-7E43-91C5-EB2C69CE126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440000" y="2180500"/>
            <a:ext cx="10515600" cy="43513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0"/>
            <a:r>
              <a:rPr lang="en-GB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4159787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76" r:id="rId2"/>
    <p:sldLayoutId id="2147483677" r:id="rId3"/>
    <p:sldLayoutId id="2147483661" r:id="rId4"/>
    <p:sldLayoutId id="2147483678" r:id="rId5"/>
    <p:sldLayoutId id="2147483668" r:id="rId6"/>
    <p:sldLayoutId id="2147483669" r:id="rId7"/>
    <p:sldLayoutId id="2147483650" r:id="rId8"/>
    <p:sldLayoutId id="2147483660" r:id="rId9"/>
    <p:sldLayoutId id="2147483671" r:id="rId10"/>
    <p:sldLayoutId id="2147483672" r:id="rId11"/>
    <p:sldLayoutId id="2147483673" r:id="rId12"/>
    <p:sldLayoutId id="2147483674" r:id="rId13"/>
    <p:sldLayoutId id="2147483666" r:id="rId14"/>
    <p:sldLayoutId id="2147483667" r:id="rId15"/>
    <p:sldLayoutId id="2147483679" r:id="rId16"/>
    <p:sldLayoutId id="2147483680" r:id="rId17"/>
    <p:sldLayoutId id="2147483665" r:id="rId18"/>
    <p:sldLayoutId id="2147483675" r:id="rId19"/>
    <p:sldLayoutId id="2147483659" r:id="rId20"/>
    <p:sldLayoutId id="2147483663" r:id="rId21"/>
    <p:sldLayoutId id="2147483670" r:id="rId22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 spc="-150">
          <a:solidFill>
            <a:schemeClr val="tx1"/>
          </a:solidFill>
          <a:latin typeface="Century Gothic" panose="020B0502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4408F5"/>
        </a:buClr>
        <a:buFont typeface="Arial" panose="020B0604020202020204" pitchFamily="34" charset="0"/>
        <a:buChar char="•"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Century Gothic" panose="020B0502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microsoft.com/office/2007/relationships/media" Target="../media/media6.mp3"/><Relationship Id="rId7" Type="http://schemas.openxmlformats.org/officeDocument/2006/relationships/slideLayout" Target="../slideLayouts/slideLayout1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media7.mp3"/><Relationship Id="rId5" Type="http://schemas.microsoft.com/office/2007/relationships/media" Target="../media/media7.mp3"/><Relationship Id="rId10" Type="http://schemas.openxmlformats.org/officeDocument/2006/relationships/image" Target="../media/image10.png"/><Relationship Id="rId4" Type="http://schemas.openxmlformats.org/officeDocument/2006/relationships/audio" Target="../media/media6.mp3"/><Relationship Id="rId9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1A_7D0FC00F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9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9.png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0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9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9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1744-5848-394A-B046-2A14195D8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2216588"/>
            <a:ext cx="7072554" cy="708157"/>
          </a:xfrm>
        </p:spPr>
        <p:txBody>
          <a:bodyPr/>
          <a:lstStyle/>
          <a:p>
            <a:r>
              <a:rPr lang="en-AU" b="0" dirty="0">
                <a:latin typeface="Century Gothic"/>
                <a:cs typeface="Arial"/>
              </a:rPr>
              <a:t>Current Affairs </a:t>
            </a:r>
            <a:endParaRPr lang="en-AU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CDDBA-44CF-F24D-B1EA-A44A45333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4" y="1715589"/>
            <a:ext cx="1710478" cy="1724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4580B-A85D-9C45-AFEE-A3913B2EA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688" y="3440249"/>
            <a:ext cx="4152256" cy="17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776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3796-EF13-2DB0-36CC-092DB21A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236617"/>
            <a:ext cx="3553097" cy="4023360"/>
          </a:xfrm>
        </p:spPr>
        <p:txBody>
          <a:bodyPr/>
          <a:lstStyle/>
          <a:p>
            <a:r>
              <a:rPr lang="en-US" dirty="0"/>
              <a:t>Formats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412F00-9871-FB6B-29E6-F44CF9AFFA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8"/>
          <a:srcRect l="10643" r="10643"/>
          <a:stretch/>
        </p:blipFill>
        <p:spPr>
          <a:xfrm>
            <a:off x="7132662" y="-759460"/>
            <a:ext cx="5398254" cy="6858000"/>
          </a:xfrm>
        </p:spPr>
      </p:pic>
      <p:pic>
        <p:nvPicPr>
          <p:cNvPr id="5" name="Wavelength explains- example .mp3">
            <a:hlinkClick r:id="" action="ppaction://media"/>
            <a:extLst>
              <a:ext uri="{FF2B5EF4-FFF2-40B4-BE49-F238E27FC236}">
                <a16:creationId xmlns:a16="http://schemas.microsoft.com/office/drawing/2014/main" id="{B0BCB3CC-2C9A-0542-9DD0-86946A6F20B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241149" y="3858859"/>
            <a:ext cx="1819108" cy="1975593"/>
          </a:xfrm>
          <a:prstGeom prst="rect">
            <a:avLst/>
          </a:prstGeom>
        </p:spPr>
      </p:pic>
      <p:pic>
        <p:nvPicPr>
          <p:cNvPr id="6" name="1026 HGN.mp3">
            <a:hlinkClick r:id="" action="ppaction://media"/>
            <a:extLst>
              <a:ext uri="{FF2B5EF4-FFF2-40B4-BE49-F238E27FC236}">
                <a16:creationId xmlns:a16="http://schemas.microsoft.com/office/drawing/2014/main" id="{E7D2334C-73C5-584B-B0B7-43DF54B2BDB0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204373" y="1690189"/>
            <a:ext cx="1803556" cy="1958703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2A439233-65CF-654E-BEF2-80DA95660ECC}"/>
              </a:ext>
            </a:extLst>
          </p:cNvPr>
          <p:cNvSpPr/>
          <p:nvPr/>
        </p:nvSpPr>
        <p:spPr>
          <a:xfrm>
            <a:off x="5059338" y="3244334"/>
            <a:ext cx="20733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dirty="0">
                <a:solidFill>
                  <a:srgbClr val="000000"/>
                </a:solidFill>
                <a:latin typeface="Calibri" panose="020F0502020204030204" pitchFamily="34" charset="0"/>
              </a:rPr>
              <a:t>as she told River FM</a:t>
            </a:r>
            <a:endParaRPr lang="en-US" dirty="0"/>
          </a:p>
        </p:txBody>
      </p:sp>
      <p:pic>
        <p:nvPicPr>
          <p:cNvPr id="4" name="eduardo clip mp3.mp3">
            <a:hlinkClick r:id="" action="ppaction://media"/>
            <a:extLst>
              <a:ext uri="{FF2B5EF4-FFF2-40B4-BE49-F238E27FC236}">
                <a16:creationId xmlns:a16="http://schemas.microsoft.com/office/drawing/2014/main" id="{50A32CF4-0D6E-7D49-A422-B4CEB1E8EE36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096336" y="3902211"/>
            <a:ext cx="3999328" cy="1645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028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61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0765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496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47BC8-D8DA-6905-2DF9-52893D3135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 surgery:</a:t>
            </a:r>
          </a:p>
        </p:txBody>
      </p:sp>
    </p:spTree>
    <p:extLst>
      <p:ext uri="{BB962C8B-B14F-4D97-AF65-F5344CB8AC3E}">
        <p14:creationId xmlns:p14="http://schemas.microsoft.com/office/powerpoint/2010/main" val="2579553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291744-5848-394A-B046-2A14195D86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0000" y="2216588"/>
            <a:ext cx="7072554" cy="708157"/>
          </a:xfrm>
        </p:spPr>
        <p:txBody>
          <a:bodyPr/>
          <a:lstStyle/>
          <a:p>
            <a:r>
              <a:rPr lang="en-AU" b="0" dirty="0">
                <a:latin typeface="Century Gothic"/>
                <a:cs typeface="Arial"/>
              </a:rPr>
              <a:t>Current Affairs </a:t>
            </a:r>
            <a:endParaRPr lang="en-AU" b="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8F7CDDBA-44CF-F24D-B1EA-A44A4533314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53944" y="1715589"/>
            <a:ext cx="1710478" cy="172466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D54580B-A85D-9C45-AFEE-A3913B2EA0C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01688" y="3440249"/>
            <a:ext cx="4152256" cy="1707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789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6B1CA318-F345-E997-827D-F020C215F0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927486"/>
            <a:ext cx="5482293" cy="347865"/>
          </a:xfrm>
        </p:spPr>
        <p:txBody>
          <a:bodyPr/>
          <a:lstStyle/>
          <a:p>
            <a:r>
              <a:rPr lang="en-US" dirty="0">
                <a:latin typeface="Century Gothic"/>
                <a:cs typeface="Arial"/>
              </a:rPr>
              <a:t>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E5C8C0D4-8C0F-884C-6326-126D557B98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223" y="1881051"/>
            <a:ext cx="5921828" cy="1550126"/>
          </a:xfrm>
        </p:spPr>
        <p:txBody>
          <a:bodyPr/>
          <a:lstStyle/>
          <a:p>
            <a:r>
              <a:rPr lang="en-US" dirty="0">
                <a:latin typeface="Century Gothic"/>
                <a:cs typeface="Arial"/>
              </a:rPr>
              <a:t>How to make a must listen to show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F13F17-4287-6347-2B4C-EA4FBA710759}"/>
              </a:ext>
            </a:extLst>
          </p:cNvPr>
          <p:cNvSpPr txBox="1"/>
          <p:nvPr/>
        </p:nvSpPr>
        <p:spPr>
          <a:xfrm>
            <a:off x="815340" y="3688080"/>
            <a:ext cx="6454140" cy="92333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>
                <a:ea typeface="Cambria"/>
              </a:rPr>
              <a:t>Martin Davies</a:t>
            </a:r>
          </a:p>
          <a:p>
            <a:r>
              <a:rPr lang="en-US" dirty="0">
                <a:ea typeface="Cambria"/>
              </a:rPr>
              <a:t>Cassandra Johns </a:t>
            </a:r>
          </a:p>
          <a:p>
            <a:r>
              <a:rPr lang="en-US" dirty="0">
                <a:ea typeface="Cambria"/>
              </a:rPr>
              <a:t>Eduardo Jordan</a:t>
            </a:r>
          </a:p>
        </p:txBody>
      </p:sp>
    </p:spTree>
    <p:extLst>
      <p:ext uri="{BB962C8B-B14F-4D97-AF65-F5344CB8AC3E}">
        <p14:creationId xmlns:p14="http://schemas.microsoft.com/office/powerpoint/2010/main" val="381922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ubtitle 1">
            <a:extLst>
              <a:ext uri="{FF2B5EF4-FFF2-40B4-BE49-F238E27FC236}">
                <a16:creationId xmlns:a16="http://schemas.microsoft.com/office/drawing/2014/main" id="{C96D9358-E693-0379-F9A6-F17BE24A9F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20000" y="2927487"/>
            <a:ext cx="5482293" cy="327778"/>
          </a:xfrm>
        </p:spPr>
        <p:txBody>
          <a:bodyPr/>
          <a:lstStyle/>
          <a:p>
            <a:r>
              <a:rPr lang="en-US" dirty="0">
                <a:latin typeface="Century Gothic"/>
                <a:cs typeface="Arial"/>
              </a:rPr>
              <a:t>Know your audience.</a:t>
            </a:r>
            <a:endParaRPr lang="en-US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A9964360-2EA8-E082-A3EC-F5984C174DD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entury Gothic"/>
                <a:cs typeface="Arial"/>
              </a:rPr>
              <a:t>Only one place to start!</a:t>
            </a:r>
          </a:p>
        </p:txBody>
      </p:sp>
    </p:spTree>
    <p:extLst>
      <p:ext uri="{BB962C8B-B14F-4D97-AF65-F5344CB8AC3E}">
        <p14:creationId xmlns:p14="http://schemas.microsoft.com/office/powerpoint/2010/main" val="2183009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6950BFC3-D8DA-4A85-94F7-54DA5524770B}">
      <p188:commentRel xmlns:p188="http://schemas.microsoft.com/office/powerpoint/2018/8/main" xmlns="" r:id="rId3"/>
    </p:ext>
  </p:extLs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3796-EF13-2DB0-36CC-092DB21A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41189" y="2914560"/>
            <a:ext cx="6667680" cy="1126217"/>
          </a:xfrm>
        </p:spPr>
        <p:txBody>
          <a:bodyPr/>
          <a:lstStyle/>
          <a:p>
            <a:r>
              <a:rPr lang="en-GB" dirty="0"/>
              <a:t>What is the purpose of your show? </a:t>
            </a:r>
            <a:endParaRPr lang="en-US" dirty="0"/>
          </a:p>
        </p:txBody>
      </p:sp>
      <p:pic>
        <p:nvPicPr>
          <p:cNvPr id="7" name="Picture Placeholder 6" descr="A blue and black logo&#10;&#10;Description automatically generated">
            <a:extLst>
              <a:ext uri="{FF2B5EF4-FFF2-40B4-BE49-F238E27FC236}">
                <a16:creationId xmlns:a16="http://schemas.microsoft.com/office/drawing/2014/main" id="{36412F00-9871-FB6B-29E6-F44CF9AFFA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0648" r="10648"/>
          <a:stretch>
            <a:fillRect/>
          </a:stretch>
        </p:blipFill>
        <p:spPr/>
      </p:pic>
      <p:pic>
        <p:nvPicPr>
          <p:cNvPr id="4" name="tagline.mp3">
            <a:hlinkClick r:id="" action="ppaction://media"/>
            <a:extLst>
              <a:ext uri="{FF2B5EF4-FFF2-40B4-BE49-F238E27FC236}">
                <a16:creationId xmlns:a16="http://schemas.microsoft.com/office/drawing/2014/main" id="{B2A40B70-1107-1B48-A765-81D5F53297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383699" y="3762829"/>
            <a:ext cx="1983752" cy="215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777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0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3796-EF13-2DB0-36CC-092DB21A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3600" y="1236617"/>
            <a:ext cx="3553097" cy="4023360"/>
          </a:xfrm>
        </p:spPr>
        <p:txBody>
          <a:bodyPr/>
          <a:lstStyle/>
          <a:p>
            <a:r>
              <a:rPr lang="en-US" dirty="0"/>
              <a:t>Attribution and balance. 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412F00-9871-FB6B-29E6-F44CF9AFFA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643" r="10643"/>
          <a:stretch/>
        </p:blipFill>
        <p:spPr/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884469F-5CCB-5D4A-925F-67430820F7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51186" y="2800489"/>
            <a:ext cx="5242560" cy="3410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3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3796-EF13-2DB0-36CC-092DB21A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36686" y="2556737"/>
            <a:ext cx="5552983" cy="1744526"/>
          </a:xfrm>
        </p:spPr>
        <p:txBody>
          <a:bodyPr/>
          <a:lstStyle/>
          <a:p>
            <a:r>
              <a:rPr lang="en-US" dirty="0"/>
              <a:t>The considerations around live or pre-record.</a:t>
            </a:r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412F00-9871-FB6B-29E6-F44CF9AFFA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/>
          <a:srcRect l="10643" r="10643"/>
          <a:stretch/>
        </p:blipFill>
        <p:spPr/>
      </p:pic>
    </p:spTree>
    <p:extLst>
      <p:ext uri="{BB962C8B-B14F-4D97-AF65-F5344CB8AC3E}">
        <p14:creationId xmlns:p14="http://schemas.microsoft.com/office/powerpoint/2010/main" val="3006129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3796-EF13-2DB0-36CC-092DB21A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0000" y="720000"/>
            <a:ext cx="7294697" cy="5393417"/>
          </a:xfrm>
        </p:spPr>
        <p:txBody>
          <a:bodyPr/>
          <a:lstStyle/>
          <a:p>
            <a:r>
              <a:rPr lang="en-US" dirty="0"/>
              <a:t>The advantages of pre-recorded items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D82B2-DC91-BB60-95C6-456767D8C6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201783" y="1227909"/>
            <a:ext cx="5904411" cy="4659085"/>
          </a:xfrm>
        </p:spPr>
        <p:txBody>
          <a:bodyPr/>
          <a:lstStyle/>
          <a:p>
            <a:endParaRPr lang="en-US" sz="1200" dirty="0"/>
          </a:p>
          <a:p>
            <a:endParaRPr lang="en-US" sz="1200" dirty="0"/>
          </a:p>
          <a:p>
            <a:r>
              <a:rPr lang="en-US" sz="1400" dirty="0"/>
              <a:t>The guarantee that you have the item</a:t>
            </a:r>
          </a:p>
          <a:p>
            <a:r>
              <a:rPr lang="en-US" sz="1400" dirty="0"/>
              <a:t>You know what they are going to say because they have already said it</a:t>
            </a:r>
          </a:p>
          <a:p>
            <a:r>
              <a:rPr lang="en-US" sz="1400" dirty="0"/>
              <a:t>So you can get more value from it</a:t>
            </a:r>
          </a:p>
          <a:p>
            <a:r>
              <a:rPr lang="en-US" sz="1400" dirty="0"/>
              <a:t>Take a grab for the top of your show</a:t>
            </a:r>
          </a:p>
          <a:p>
            <a:r>
              <a:rPr lang="en-US" sz="1400" dirty="0"/>
              <a:t>Trail and cross promote - perhaps using a grab or clip</a:t>
            </a:r>
          </a:p>
          <a:p>
            <a:r>
              <a:rPr lang="en-US" sz="1400" dirty="0"/>
              <a:t>You could include it in your news and share it with NRN</a:t>
            </a:r>
          </a:p>
          <a:p>
            <a:r>
              <a:rPr lang="en-US" sz="1400" dirty="0"/>
              <a:t>Each recorded element within a live show is like an island in an ocean.</a:t>
            </a:r>
          </a:p>
          <a:p>
            <a:r>
              <a:rPr lang="en-US" sz="1400" dirty="0"/>
              <a:t>Save “Live” for your own team members or those events that absolutely necessitate. </a:t>
            </a:r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412F00-9871-FB6B-29E6-F44CF9AFFA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0643" r="10643"/>
          <a:stretch/>
        </p:blipFill>
        <p:spPr>
          <a:xfrm>
            <a:off x="6924375" y="243841"/>
            <a:ext cx="5398254" cy="6858000"/>
          </a:xfrm>
        </p:spPr>
      </p:pic>
      <p:pic>
        <p:nvPicPr>
          <p:cNvPr id="6" name="example of two intros .mp3">
            <a:hlinkClick r:id="" action="ppaction://media"/>
            <a:extLst>
              <a:ext uri="{FF2B5EF4-FFF2-40B4-BE49-F238E27FC236}">
                <a16:creationId xmlns:a16="http://schemas.microsoft.com/office/drawing/2014/main" id="{C1EA2AE7-3426-1E41-9DE7-F983178BA95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83917" y="4220724"/>
            <a:ext cx="1742775" cy="1892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3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317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3796-EF13-2DB0-36CC-092DB21A45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79863" y="720000"/>
            <a:ext cx="8734697" cy="1126217"/>
          </a:xfrm>
        </p:spPr>
        <p:txBody>
          <a:bodyPr/>
          <a:lstStyle/>
          <a:p>
            <a:r>
              <a:rPr lang="en-GB" dirty="0"/>
              <a:t>Producing great interviews: 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D82B2-DC91-BB60-95C6-456767D8C6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001486" y="1645920"/>
            <a:ext cx="6583681" cy="5016137"/>
          </a:xfrm>
        </p:spPr>
        <p:txBody>
          <a:bodyPr/>
          <a:lstStyle/>
          <a:p>
            <a:pPr fontAlgn="base"/>
            <a:r>
              <a:rPr lang="en-GB" sz="1800" dirty="0"/>
              <a:t>Know your angle according to where we are with this narrative for our audience or overtly what we want from it? </a:t>
            </a:r>
          </a:p>
          <a:p>
            <a:pPr fontAlgn="base"/>
            <a:r>
              <a:rPr lang="en-GB" sz="1800" dirty="0"/>
              <a:t>Don’t start until you know the counterpoint to the angle you are taking</a:t>
            </a:r>
          </a:p>
          <a:p>
            <a:pPr fontAlgn="base"/>
            <a:r>
              <a:rPr lang="en-GB" sz="1800" dirty="0"/>
              <a:t>Listen intently </a:t>
            </a:r>
          </a:p>
          <a:p>
            <a:pPr fontAlgn="base"/>
            <a:r>
              <a:rPr lang="en-GB" sz="1800" dirty="0"/>
              <a:t>Ask for feelings </a:t>
            </a:r>
          </a:p>
          <a:p>
            <a:pPr fontAlgn="base"/>
            <a:r>
              <a:rPr lang="en-GB" sz="1800" dirty="0"/>
              <a:t>Present the other side of the story by attributing it in your questions </a:t>
            </a:r>
          </a:p>
          <a:p>
            <a:pPr fontAlgn="base"/>
            <a:r>
              <a:rPr lang="en-GB" sz="1800" dirty="0"/>
              <a:t>Look for descriptions  </a:t>
            </a:r>
          </a:p>
          <a:p>
            <a:pPr fontAlgn="base"/>
            <a:r>
              <a:rPr lang="en-GB" sz="1800" dirty="0"/>
              <a:t>Don’t edit down but start with nothing and just put in the best bits.</a:t>
            </a:r>
          </a:p>
          <a:p>
            <a:pPr marL="0" indent="0" fontAlgn="base">
              <a:buNone/>
            </a:pPr>
            <a:endParaRPr lang="en-US" sz="1800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412F00-9871-FB6B-29E6-F44CF9AFFA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0643" r="10643"/>
          <a:stretch/>
        </p:blipFill>
        <p:spPr/>
      </p:pic>
      <p:pic>
        <p:nvPicPr>
          <p:cNvPr id="9" name="LauraDevoyTheWire.mp3">
            <a:hlinkClick r:id="" action="ppaction://media"/>
            <a:extLst>
              <a:ext uri="{FF2B5EF4-FFF2-40B4-BE49-F238E27FC236}">
                <a16:creationId xmlns:a16="http://schemas.microsoft.com/office/drawing/2014/main" id="{02858B33-4B75-1347-A482-0249C4C219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01526" y="3446565"/>
            <a:ext cx="2219675" cy="912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719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27533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83796-EF13-2DB0-36CC-092DB21A45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Tips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8D82B2-DC91-BB60-95C6-456767D8C67E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1440005" y="1594091"/>
            <a:ext cx="5995267" cy="4317182"/>
          </a:xfrm>
        </p:spPr>
        <p:txBody>
          <a:bodyPr/>
          <a:lstStyle/>
          <a:p>
            <a:pPr fontAlgn="base"/>
            <a:r>
              <a:rPr lang="en-GB" dirty="0"/>
              <a:t>Always think of your audience – place community at the heart.</a:t>
            </a:r>
          </a:p>
          <a:p>
            <a:pPr fontAlgn="base"/>
            <a:r>
              <a:rPr lang="en-GB" dirty="0"/>
              <a:t>What is the deal </a:t>
            </a:r>
          </a:p>
          <a:p>
            <a:pPr fontAlgn="base"/>
            <a:r>
              <a:rPr lang="en-GB" dirty="0"/>
              <a:t>Sign posting </a:t>
            </a:r>
          </a:p>
          <a:p>
            <a:pPr fontAlgn="base"/>
            <a:r>
              <a:rPr lang="en-GB" dirty="0"/>
              <a:t>Hooking and teasing</a:t>
            </a:r>
          </a:p>
          <a:p>
            <a:pPr fontAlgn="base"/>
            <a:r>
              <a:rPr lang="en-GB" dirty="0"/>
              <a:t>Cross Promoting</a:t>
            </a:r>
          </a:p>
          <a:p>
            <a:pPr fontAlgn="base"/>
            <a:r>
              <a:rPr lang="en-GB" dirty="0"/>
              <a:t>Keeping the volunteers happy</a:t>
            </a:r>
            <a:endParaRPr lang="en-US" dirty="0"/>
          </a:p>
          <a:p>
            <a:endParaRPr lang="en-US" dirty="0"/>
          </a:p>
        </p:txBody>
      </p:sp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36412F00-9871-FB6B-29E6-F44CF9AFFA2B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4"/>
          <a:srcRect l="10643" r="10643"/>
          <a:stretch/>
        </p:blipFill>
        <p:spPr/>
      </p:pic>
      <p:pic>
        <p:nvPicPr>
          <p:cNvPr id="4" name="The deal Wavelength.mp3">
            <a:hlinkClick r:id="" action="ppaction://media"/>
            <a:extLst>
              <a:ext uri="{FF2B5EF4-FFF2-40B4-BE49-F238E27FC236}">
                <a16:creationId xmlns:a16="http://schemas.microsoft.com/office/drawing/2014/main" id="{C8107BA1-4D99-6C4B-8ADF-30DBFAD88A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634446" y="2012459"/>
            <a:ext cx="1865481" cy="2025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398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922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CBAA Master Slides">
  <a:themeElements>
    <a:clrScheme name="CBAA ALL COLOURS">
      <a:dk1>
        <a:srgbClr val="24272C"/>
      </a:dk1>
      <a:lt1>
        <a:srgbClr val="FFFFFF"/>
      </a:lt1>
      <a:dk2>
        <a:srgbClr val="4408F5"/>
      </a:dk2>
      <a:lt2>
        <a:srgbClr val="EDF2F3"/>
      </a:lt2>
      <a:accent1>
        <a:srgbClr val="4408F5"/>
      </a:accent1>
      <a:accent2>
        <a:srgbClr val="CC41FF"/>
      </a:accent2>
      <a:accent3>
        <a:srgbClr val="00EDDB"/>
      </a:accent3>
      <a:accent4>
        <a:srgbClr val="FF49AB"/>
      </a:accent4>
      <a:accent5>
        <a:srgbClr val="00BD4C"/>
      </a:accent5>
      <a:accent6>
        <a:srgbClr val="E5002E"/>
      </a:accent6>
      <a:hlink>
        <a:srgbClr val="4508F5"/>
      </a:hlink>
      <a:folHlink>
        <a:srgbClr val="00ECDA"/>
      </a:folHlink>
    </a:clrScheme>
    <a:fontScheme name="Cambria">
      <a:maj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mbria" panose="02040503050406030204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fbfcab01-c17f-4de5-bd7c-372dee7f9295">
      <Terms xmlns="http://schemas.microsoft.com/office/infopath/2007/PartnerControls"/>
    </lcf76f155ced4ddcb4097134ff3c332f>
    <TaxCatchAll xmlns="716e38cc-5fba-4c30-a31c-25ade6dd482d" xsi:nil="true"/>
    <SharedWithUsers xmlns="716e38cc-5fba-4c30-a31c-25ade6dd482d">
      <UserInfo>
        <DisplayName>Bethany Tracey</DisplayName>
        <AccountId>41</AccountId>
        <AccountType/>
      </UserInfo>
    </SharedWithUsers>
    <_dlc_DocId xmlns="716e38cc-5fba-4c30-a31c-25ade6dd482d">NR7Y5HA6T3VM-1690623310-53244</_dlc_DocId>
    <_dlc_DocIdUrl xmlns="716e38cc-5fba-4c30-a31c-25ade6dd482d">
      <Url>https://centralav.sharepoint.com/_layouts/15/DocIdRedir.aspx?ID=NR7Y5HA6T3VM-1690623310-53244</Url>
      <Description>NR7Y5HA6T3VM-1690623310-53244</Description>
    </_dlc_DocIdUrl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79D443F5BB4743B623587DC1D1D754" ma:contentTypeVersion="18" ma:contentTypeDescription="Create a new document." ma:contentTypeScope="" ma:versionID="dff1a562c7ff5f7856327cd0b957c35d">
  <xsd:schema xmlns:xsd="http://www.w3.org/2001/XMLSchema" xmlns:xs="http://www.w3.org/2001/XMLSchema" xmlns:p="http://schemas.microsoft.com/office/2006/metadata/properties" xmlns:ns2="fbfcab01-c17f-4de5-bd7c-372dee7f9295" xmlns:ns3="716e38cc-5fba-4c30-a31c-25ade6dd482d" targetNamespace="http://schemas.microsoft.com/office/2006/metadata/properties" ma:root="true" ma:fieldsID="23f4a8f62127354b5d7e3644574da9d6" ns2:_="" ns3:_="">
    <xsd:import namespace="fbfcab01-c17f-4de5-bd7c-372dee7f9295"/>
    <xsd:import namespace="716e38cc-5fba-4c30-a31c-25ade6dd482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CR" minOccurs="0"/>
                <xsd:element ref="ns2:MediaServiceLocation" minOccurs="0"/>
                <xsd:element ref="ns2:MediaServiceGenerationTime" minOccurs="0"/>
                <xsd:element ref="ns2:MediaServiceEventHashCode" minOccurs="0"/>
                <xsd:element ref="ns3:_dlc_DocId" minOccurs="0"/>
                <xsd:element ref="ns3:_dlc_DocIdUrl" minOccurs="0"/>
                <xsd:element ref="ns3:_dlc_DocIdPersistId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bfcab01-c17f-4de5-bd7c-372dee7f92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2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4" nillable="true" ma:taxonomy="true" ma:internalName="lcf76f155ced4ddcb4097134ff3c332f" ma:taxonomyFieldName="MediaServiceImageTags" ma:displayName="Image Tags" ma:readOnly="false" ma:fieldId="{5cf76f15-5ced-4ddc-b409-7134ff3c332f}" ma:taxonomyMulti="true" ma:sspId="b496e2be-aff5-4ce7-a279-781f9738b88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6e38cc-5fba-4c30-a31c-25ade6dd482d" elementFormDefault="qualified">
    <xsd:import namespace="http://schemas.microsoft.com/office/2006/documentManagement/types"/>
    <xsd:import namespace="http://schemas.microsoft.com/office/infopath/2007/PartnerControls"/>
    <xsd:element name="_dlc_DocId" ma:index="15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16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7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SharedWithUsers" ma:index="1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5" nillable="true" ma:displayName="Taxonomy Catch All Column" ma:hidden="true" ma:list="{ca9aa318-3281-4234-814c-aab1e27d3912}" ma:internalName="TaxCatchAll" ma:showField="CatchAllData" ma:web="716e38cc-5fba-4c30-a31c-25ade6dd482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DA3C933F-924F-4422-84D7-5F49738FCA4C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E58D04CF-9D11-419C-B42F-BF6B1A9A38DD}">
  <ds:schemaRefs>
    <ds:schemaRef ds:uri="31fd2fdc-4e94-49a2-9503-907e38f86816"/>
    <ds:schemaRef ds:uri="fb26ed2d-ffd7-4fd7-9f91-09fe7e24ccba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6E638986-7D11-4D64-867E-09C39268C33F}"/>
</file>

<file path=customXml/itemProps4.xml><?xml version="1.0" encoding="utf-8"?>
<ds:datastoreItem xmlns:ds="http://schemas.openxmlformats.org/officeDocument/2006/customXml" ds:itemID="{6F129D13-B329-481C-A87E-AB4190DF679D}"/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59</TotalTime>
  <Words>265</Words>
  <Application>Microsoft Macintosh PowerPoint</Application>
  <PresentationFormat>Widescreen</PresentationFormat>
  <Paragraphs>41</Paragraphs>
  <Slides>12</Slides>
  <Notes>0</Notes>
  <HiddenSlides>0</HiddenSlides>
  <MMClips>7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Calibri</vt:lpstr>
      <vt:lpstr>Arial</vt:lpstr>
      <vt:lpstr>Century Gothic</vt:lpstr>
      <vt:lpstr>Cambria</vt:lpstr>
      <vt:lpstr>CBAA Master Slides</vt:lpstr>
      <vt:lpstr>Current Affairs </vt:lpstr>
      <vt:lpstr>How to make a must listen to show</vt:lpstr>
      <vt:lpstr>Only one place to start!</vt:lpstr>
      <vt:lpstr>What is the purpose of your show? </vt:lpstr>
      <vt:lpstr>Attribution and balance. </vt:lpstr>
      <vt:lpstr>The considerations around live or pre-record.</vt:lpstr>
      <vt:lpstr>The advantages of pre-recorded items</vt:lpstr>
      <vt:lpstr>Producing great interviews: </vt:lpstr>
      <vt:lpstr>Tips</vt:lpstr>
      <vt:lpstr>Formats </vt:lpstr>
      <vt:lpstr>Content surgery:</vt:lpstr>
      <vt:lpstr>Current Affairs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Messy Design</dc:creator>
  <cp:lastModifiedBy>Microsoft Office User</cp:lastModifiedBy>
  <cp:revision>84</cp:revision>
  <dcterms:created xsi:type="dcterms:W3CDTF">2020-08-07T01:39:00Z</dcterms:created>
  <dcterms:modified xsi:type="dcterms:W3CDTF">2023-10-30T12:07:34Z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0x0101003579D443F5BB4743B623587DC1D1D754</vt:lpwstr>
  </property>
  <property fmtid="{D5CDD505-2E9C-101B-9397-08002B2CF9AE}" pid="3" name="MediaServiceImageTags">
    <vt:lpwstr/>
  </property>
  <property fmtid="{D5CDD505-2E9C-101B-9397-08002B2CF9AE}" pid="4" name="Order">
    <vt:r8>2456500</vt:r8>
  </property>
  <property fmtid="{D5CDD505-2E9C-101B-9397-08002B2CF9AE}" pid="5" name="xd_Signature">
    <vt:bool>false</vt:bool>
  </property>
  <property fmtid="{D5CDD505-2E9C-101B-9397-08002B2CF9AE}" pid="6" name="xd_ProgID">
    <vt:lpwstr/>
  </property>
  <property fmtid="{D5CDD505-2E9C-101B-9397-08002B2CF9AE}" pid="7" name="_SourceUrl">
    <vt:lpwstr/>
  </property>
  <property fmtid="{D5CDD505-2E9C-101B-9397-08002B2CF9AE}" pid="8" name="_SharedFileIndex">
    <vt:lpwstr/>
  </property>
  <property fmtid="{D5CDD505-2E9C-101B-9397-08002B2CF9AE}" pid="9" name="ComplianceAssetId">
    <vt:lpwstr/>
  </property>
  <property fmtid="{D5CDD505-2E9C-101B-9397-08002B2CF9AE}" pid="10" name="TemplateUrl">
    <vt:lpwstr/>
  </property>
  <property fmtid="{D5CDD505-2E9C-101B-9397-08002B2CF9AE}" pid="11" name="_ExtendedDescription">
    <vt:lpwstr/>
  </property>
  <property fmtid="{D5CDD505-2E9C-101B-9397-08002B2CF9AE}" pid="12" name="TriggerFlowInfo">
    <vt:lpwstr/>
  </property>
  <property fmtid="{D5CDD505-2E9C-101B-9397-08002B2CF9AE}" pid="13" name="_dlc_DocIdItemGuid">
    <vt:lpwstr>c0e0697a-194c-4375-a492-0d1e1fed7be0</vt:lpwstr>
  </property>
</Properties>
</file>