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Arial" panose="020B0604020202020204" pitchFamily="34" charset="0"/>
      <p:regular r:id="rId22"/>
    </p:embeddedFont>
    <p:embeddedFont>
      <p:font typeface="Arial Bold" panose="020B0704020202020204" pitchFamily="34" charset="0"/>
      <p:regular r:id="rId23"/>
      <p:bold r:id="rId24"/>
    </p:embeddedFont>
    <p:embeddedFont>
      <p:font typeface="Arimo" panose="020B0604020202020204" charset="0"/>
      <p:regular r:id="rId25"/>
    </p:embeddedFont>
    <p:embeddedFont>
      <p:font typeface="Arimo Bold" panose="020B0604020202020204" charset="0"/>
      <p:regular r:id="rId26"/>
    </p:embeddedFont>
    <p:embeddedFont>
      <p:font typeface="BentonSans Bold" panose="020B0604020202020204" charset="0"/>
      <p:regular r:id="rId27"/>
    </p:embeddedFont>
    <p:embeddedFont>
      <p:font typeface="BentonSans Book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nva Sans" panose="020B0604020202020204" charset="0"/>
      <p:regular r:id="rId33"/>
    </p:embeddedFont>
    <p:embeddedFont>
      <p:font typeface="PT Sans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17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12.sv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2.sv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80040" cy="10287000"/>
            <a:chOff x="0" y="0"/>
            <a:chExt cx="1440053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0053" cy="13716000"/>
            </a:xfrm>
            <a:custGeom>
              <a:avLst/>
              <a:gdLst/>
              <a:ahLst/>
              <a:cxnLst/>
              <a:rect l="l" t="t" r="r" b="b"/>
              <a:pathLst>
                <a:path w="1440053" h="13716000">
                  <a:moveTo>
                    <a:pt x="0" y="0"/>
                  </a:moveTo>
                  <a:lnTo>
                    <a:pt x="1440053" y="0"/>
                  </a:lnTo>
                  <a:lnTo>
                    <a:pt x="1440053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408F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425303" y="1317102"/>
            <a:ext cx="6810134" cy="272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5"/>
              </a:lnSpc>
            </a:pPr>
            <a:r>
              <a:rPr lang="en-US" sz="5400">
                <a:solidFill>
                  <a:srgbClr val="24272C"/>
                </a:solidFill>
                <a:latin typeface="Arimo Bold"/>
              </a:rPr>
              <a:t>Head over to the CBAA Online Community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32655" y="4343607"/>
            <a:ext cx="6863745" cy="199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000">
                <a:solidFill>
                  <a:srgbClr val="24272C"/>
                </a:solidFill>
                <a:latin typeface="Arimo"/>
              </a:rPr>
              <a:t>Keep the discussion going! Connect with other broadcasters and access resources on the Online Community after the conference.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657067" y="7393306"/>
            <a:ext cx="3630933" cy="3630933"/>
            <a:chOff x="0" y="0"/>
            <a:chExt cx="4841244" cy="48412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41240" cy="4841240"/>
            </a:xfrm>
            <a:custGeom>
              <a:avLst/>
              <a:gdLst/>
              <a:ahLst/>
              <a:cxnLst/>
              <a:rect l="l" t="t" r="r" b="b"/>
              <a:pathLst>
                <a:path w="4841240" h="4841240">
                  <a:moveTo>
                    <a:pt x="0" y="0"/>
                  </a:moveTo>
                  <a:lnTo>
                    <a:pt x="4841240" y="0"/>
                  </a:lnTo>
                  <a:lnTo>
                    <a:pt x="4841240" y="4841240"/>
                  </a:lnTo>
                  <a:lnTo>
                    <a:pt x="0" y="4841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476308" y="1890366"/>
            <a:ext cx="7156314" cy="6673185"/>
            <a:chOff x="0" y="0"/>
            <a:chExt cx="9541752" cy="88975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41764" cy="8897620"/>
            </a:xfrm>
            <a:custGeom>
              <a:avLst/>
              <a:gdLst/>
              <a:ahLst/>
              <a:cxnLst/>
              <a:rect l="l" t="t" r="r" b="b"/>
              <a:pathLst>
                <a:path w="9541764" h="8897620">
                  <a:moveTo>
                    <a:pt x="0" y="0"/>
                  </a:moveTo>
                  <a:lnTo>
                    <a:pt x="9541764" y="0"/>
                  </a:lnTo>
                  <a:lnTo>
                    <a:pt x="9541764" y="8897620"/>
                  </a:lnTo>
                  <a:lnTo>
                    <a:pt x="0" y="8897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619" b="-3619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341215" y="6706636"/>
            <a:ext cx="2502137" cy="2502136"/>
            <a:chOff x="0" y="0"/>
            <a:chExt cx="3336183" cy="33361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36163" cy="3336163"/>
            </a:xfrm>
            <a:custGeom>
              <a:avLst/>
              <a:gdLst/>
              <a:ahLst/>
              <a:cxnLst/>
              <a:rect l="l" t="t" r="r" b="b"/>
              <a:pathLst>
                <a:path w="3336163" h="3336163">
                  <a:moveTo>
                    <a:pt x="0" y="0"/>
                  </a:moveTo>
                  <a:lnTo>
                    <a:pt x="3336163" y="0"/>
                  </a:lnTo>
                  <a:lnTo>
                    <a:pt x="3336163" y="3336163"/>
                  </a:lnTo>
                  <a:lnTo>
                    <a:pt x="0" y="333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1469" y="0"/>
            <a:ext cx="6081597" cy="10302873"/>
          </a:xfrm>
          <a:custGeom>
            <a:avLst/>
            <a:gdLst/>
            <a:ahLst/>
            <a:cxnLst/>
            <a:rect l="l" t="t" r="r" b="b"/>
            <a:pathLst>
              <a:path w="6081597" h="10302873">
                <a:moveTo>
                  <a:pt x="0" y="0"/>
                </a:moveTo>
                <a:lnTo>
                  <a:pt x="6081598" y="0"/>
                </a:lnTo>
                <a:lnTo>
                  <a:pt x="6081598" y="10302873"/>
                </a:lnTo>
                <a:lnTo>
                  <a:pt x="0" y="10302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04993" y="9533977"/>
            <a:ext cx="914550" cy="66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Arial Bold"/>
              </a:rPr>
              <a:t>8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90538"/>
            <a:ext cx="1044384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>
                <a:solidFill>
                  <a:srgbClr val="F64646"/>
                </a:solidFill>
                <a:latin typeface="Arial Bold"/>
              </a:rPr>
              <a:t>The mentoring process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6555" y="1615428"/>
            <a:ext cx="14171284" cy="4619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5" lvl="1" indent="-259082">
              <a:lnSpc>
                <a:spcPts val="506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Students identify their needs/preferences in a mentor</a:t>
            </a:r>
          </a:p>
          <a:p>
            <a:pPr marL="518165" lvl="1" indent="-259082">
              <a:lnSpc>
                <a:spcPts val="506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We don’t make assumptions about what students want from Audio Ability </a:t>
            </a:r>
          </a:p>
          <a:p>
            <a:pPr marL="518165" lvl="1" indent="-259082">
              <a:lnSpc>
                <a:spcPts val="506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Mentors are provided with support, including weekly professional development sessions</a:t>
            </a:r>
          </a:p>
          <a:p>
            <a:pPr marL="518165" lvl="1" indent="-259082">
              <a:lnSpc>
                <a:spcPts val="506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Mentors are paid </a:t>
            </a:r>
          </a:p>
          <a:p>
            <a:pPr marL="518165" lvl="1" indent="-259082">
              <a:lnSpc>
                <a:spcPts val="506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Our goal is to provide support and training to participants allowing them to remain as volunteers in community radio after the completion of Audio Ability </a:t>
            </a:r>
          </a:p>
          <a:p>
            <a:pPr>
              <a:lnSpc>
                <a:spcPts val="6752"/>
              </a:lnSpc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9569" y="0"/>
            <a:ext cx="6081597" cy="10302873"/>
          </a:xfrm>
          <a:custGeom>
            <a:avLst/>
            <a:gdLst/>
            <a:ahLst/>
            <a:cxnLst/>
            <a:rect l="l" t="t" r="r" b="b"/>
            <a:pathLst>
              <a:path w="6081597" h="10302873">
                <a:moveTo>
                  <a:pt x="0" y="0"/>
                </a:moveTo>
                <a:lnTo>
                  <a:pt x="6081598" y="0"/>
                </a:lnTo>
                <a:lnTo>
                  <a:pt x="6081598" y="10302873"/>
                </a:lnTo>
                <a:lnTo>
                  <a:pt x="0" y="10302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04993" y="9533977"/>
            <a:ext cx="914550" cy="66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Arial Bold"/>
              </a:rPr>
              <a:t>8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70030"/>
            <a:ext cx="13928973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64646"/>
                </a:solidFill>
                <a:latin typeface="Arial Bold"/>
              </a:rPr>
              <a:t>How has mentoring helped with learning and participation? </a:t>
            </a:r>
          </a:p>
          <a:p>
            <a:pPr algn="l">
              <a:lnSpc>
                <a:spcPts val="6719"/>
              </a:lnSpc>
            </a:pPr>
            <a:endParaRPr lang="en-US" sz="5600">
              <a:solidFill>
                <a:srgbClr val="F64646"/>
              </a:solidFill>
              <a:latin typeface="Arial Bold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523465" y="3593737"/>
            <a:ext cx="2592612" cy="25926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>
              <a:blip r:embed="rId5"/>
              <a:stretch>
                <a:fillRect l="-13637" t="-13637" r="-8766" b="-876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3670" y="154940"/>
              <a:ext cx="6043930" cy="6042660"/>
            </a:xfrm>
            <a:custGeom>
              <a:avLst/>
              <a:gdLst/>
              <a:ahLst/>
              <a:cxnLst/>
              <a:rect l="l" t="t" r="r" b="b"/>
              <a:pathLst>
                <a:path w="6043930" h="604266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135581" y="3593737"/>
            <a:ext cx="2592612" cy="259261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>
              <a:blip r:embed="rId6"/>
              <a:stretch>
                <a:fillRect l="-51171" t="-24654" r="-7029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53670" y="154940"/>
              <a:ext cx="6043930" cy="6042660"/>
            </a:xfrm>
            <a:custGeom>
              <a:avLst/>
              <a:gdLst/>
              <a:ahLst/>
              <a:cxnLst/>
              <a:rect l="l" t="t" r="r" b="b"/>
              <a:pathLst>
                <a:path w="6043930" h="604266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035172" y="6357798"/>
            <a:ext cx="356919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 spc="127">
                <a:solidFill>
                  <a:srgbClr val="000000"/>
                </a:solidFill>
                <a:latin typeface="BentonSans Bold"/>
              </a:rPr>
              <a:t>Jarad McLoughlin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51634" y="6957454"/>
            <a:ext cx="2136275" cy="28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7"/>
              </a:lnSpc>
            </a:pPr>
            <a:r>
              <a:rPr lang="en-US" sz="1905" spc="95">
                <a:solidFill>
                  <a:srgbClr val="000000"/>
                </a:solidFill>
                <a:latin typeface="Canva Sans"/>
              </a:rPr>
              <a:t>Mentor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17608" y="6357798"/>
            <a:ext cx="303359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 spc="127">
                <a:solidFill>
                  <a:srgbClr val="000000"/>
                </a:solidFill>
                <a:latin typeface="BentonSans Bold"/>
              </a:rPr>
              <a:t>Veronika Garrett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42858" y="6936322"/>
            <a:ext cx="2136275" cy="28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7"/>
              </a:lnSpc>
            </a:pPr>
            <a:r>
              <a:rPr lang="en-US" sz="1905" spc="95">
                <a:solidFill>
                  <a:srgbClr val="000000"/>
                </a:solidFill>
                <a:latin typeface="Canva Sans"/>
              </a:rPr>
              <a:t>Mentee</a:t>
            </a:r>
          </a:p>
        </p:txBody>
      </p:sp>
      <p:sp>
        <p:nvSpPr>
          <p:cNvPr id="15" name="Freeform 15"/>
          <p:cNvSpPr/>
          <p:nvPr/>
        </p:nvSpPr>
        <p:spPr>
          <a:xfrm>
            <a:off x="419605" y="8083140"/>
            <a:ext cx="3309281" cy="1810162"/>
          </a:xfrm>
          <a:custGeom>
            <a:avLst/>
            <a:gdLst/>
            <a:ahLst/>
            <a:cxnLst/>
            <a:rect l="l" t="t" r="r" b="b"/>
            <a:pathLst>
              <a:path w="3309281" h="1810162">
                <a:moveTo>
                  <a:pt x="0" y="0"/>
                </a:moveTo>
                <a:lnTo>
                  <a:pt x="3309281" y="0"/>
                </a:lnTo>
                <a:lnTo>
                  <a:pt x="3309281" y="1810162"/>
                </a:lnTo>
                <a:lnTo>
                  <a:pt x="0" y="18101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1469" y="0"/>
            <a:ext cx="6081597" cy="10302873"/>
          </a:xfrm>
          <a:custGeom>
            <a:avLst/>
            <a:gdLst/>
            <a:ahLst/>
            <a:cxnLst/>
            <a:rect l="l" t="t" r="r" b="b"/>
            <a:pathLst>
              <a:path w="6081597" h="10302873">
                <a:moveTo>
                  <a:pt x="0" y="0"/>
                </a:moveTo>
                <a:lnTo>
                  <a:pt x="6081598" y="0"/>
                </a:lnTo>
                <a:lnTo>
                  <a:pt x="6081598" y="10302873"/>
                </a:lnTo>
                <a:lnTo>
                  <a:pt x="0" y="10302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04609" y="2605688"/>
            <a:ext cx="1227072" cy="1342897"/>
          </a:xfrm>
          <a:custGeom>
            <a:avLst/>
            <a:gdLst/>
            <a:ahLst/>
            <a:cxnLst/>
            <a:rect l="l" t="t" r="r" b="b"/>
            <a:pathLst>
              <a:path w="1227072" h="1342897">
                <a:moveTo>
                  <a:pt x="0" y="0"/>
                </a:moveTo>
                <a:lnTo>
                  <a:pt x="1227072" y="0"/>
                </a:lnTo>
                <a:lnTo>
                  <a:pt x="1227072" y="1342897"/>
                </a:lnTo>
                <a:lnTo>
                  <a:pt x="0" y="1342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2156658" y="4234335"/>
            <a:ext cx="2922974" cy="0"/>
          </a:xfrm>
          <a:prstGeom prst="line">
            <a:avLst/>
          </a:prstGeom>
          <a:ln w="38100" cap="flat">
            <a:solidFill>
              <a:srgbClr val="0082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6535912" y="4212363"/>
            <a:ext cx="2922974" cy="0"/>
          </a:xfrm>
          <a:prstGeom prst="line">
            <a:avLst/>
          </a:prstGeom>
          <a:ln w="38100" cap="flat">
            <a:solidFill>
              <a:srgbClr val="0082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7354907" y="2622578"/>
            <a:ext cx="1284985" cy="1284985"/>
          </a:xfrm>
          <a:custGeom>
            <a:avLst/>
            <a:gdLst/>
            <a:ahLst/>
            <a:cxnLst/>
            <a:rect l="l" t="t" r="r" b="b"/>
            <a:pathLst>
              <a:path w="1284985" h="1284985">
                <a:moveTo>
                  <a:pt x="0" y="0"/>
                </a:moveTo>
                <a:lnTo>
                  <a:pt x="1284985" y="0"/>
                </a:lnTo>
                <a:lnTo>
                  <a:pt x="1284985" y="1284985"/>
                </a:lnTo>
                <a:lnTo>
                  <a:pt x="0" y="12849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749915" y="2706031"/>
            <a:ext cx="1567783" cy="1209152"/>
          </a:xfrm>
          <a:custGeom>
            <a:avLst/>
            <a:gdLst/>
            <a:ahLst/>
            <a:cxnLst/>
            <a:rect l="l" t="t" r="r" b="b"/>
            <a:pathLst>
              <a:path w="1567783" h="1209152">
                <a:moveTo>
                  <a:pt x="0" y="0"/>
                </a:moveTo>
                <a:lnTo>
                  <a:pt x="1567782" y="0"/>
                </a:lnTo>
                <a:lnTo>
                  <a:pt x="1567782" y="1209153"/>
                </a:lnTo>
                <a:lnTo>
                  <a:pt x="0" y="12091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204993" y="9533977"/>
            <a:ext cx="914550" cy="66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Arial Bold"/>
              </a:rPr>
              <a:t>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56658" y="4491510"/>
            <a:ext cx="3217711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BentonSans Book"/>
              </a:rPr>
              <a:t>The third reference group was completed to make further improvements.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88544" y="4483889"/>
            <a:ext cx="3217711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BentonSans Book"/>
              </a:rPr>
              <a:t>Next round is scheduled for early 2024.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1072319" y="4210459"/>
            <a:ext cx="2922974" cy="0"/>
          </a:xfrm>
          <a:prstGeom prst="line">
            <a:avLst/>
          </a:prstGeom>
          <a:ln w="38100" cap="flat">
            <a:solidFill>
              <a:srgbClr val="0082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0620431" y="4491510"/>
            <a:ext cx="3924839" cy="337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BentonSans Book"/>
              </a:rPr>
              <a:t>Want to be part of the Audio Ability? </a:t>
            </a:r>
          </a:p>
          <a:p>
            <a:pPr algn="ctr">
              <a:lnSpc>
                <a:spcPts val="2999"/>
              </a:lnSpc>
            </a:pPr>
            <a:endParaRPr lang="en-US" sz="2499">
              <a:solidFill>
                <a:srgbClr val="000000"/>
              </a:solidFill>
              <a:latin typeface="BentonSans Book"/>
            </a:endParaRPr>
          </a:p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BentonSans Book"/>
              </a:rPr>
              <a:t>Station, community organisation, mentor (especially LOTE)</a:t>
            </a:r>
          </a:p>
          <a:p>
            <a:pPr algn="ctr">
              <a:lnSpc>
                <a:spcPts val="2999"/>
              </a:lnSpc>
            </a:pPr>
            <a:endParaRPr lang="en-US" sz="2499">
              <a:solidFill>
                <a:srgbClr val="000000"/>
              </a:solidFill>
              <a:latin typeface="BentonSans Book"/>
            </a:endParaRPr>
          </a:p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BentonSans Book"/>
              </a:rPr>
              <a:t>Find us at</a:t>
            </a:r>
          </a:p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BentonSans Book"/>
              </a:rPr>
              <a:t>audioability@cmto.org.au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94509"/>
            <a:ext cx="10679550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F64646"/>
                </a:solidFill>
                <a:latin typeface="Arial Bold"/>
              </a:rPr>
              <a:t>What is next? </a:t>
            </a:r>
          </a:p>
        </p:txBody>
      </p:sp>
      <p:sp>
        <p:nvSpPr>
          <p:cNvPr id="14" name="Freeform 14"/>
          <p:cNvSpPr/>
          <p:nvPr/>
        </p:nvSpPr>
        <p:spPr>
          <a:xfrm>
            <a:off x="419605" y="8083140"/>
            <a:ext cx="3309281" cy="1810162"/>
          </a:xfrm>
          <a:custGeom>
            <a:avLst/>
            <a:gdLst/>
            <a:ahLst/>
            <a:cxnLst/>
            <a:rect l="l" t="t" r="r" b="b"/>
            <a:pathLst>
              <a:path w="3309281" h="1810162">
                <a:moveTo>
                  <a:pt x="0" y="0"/>
                </a:moveTo>
                <a:lnTo>
                  <a:pt x="3309281" y="0"/>
                </a:lnTo>
                <a:lnTo>
                  <a:pt x="3309281" y="1810162"/>
                </a:lnTo>
                <a:lnTo>
                  <a:pt x="0" y="18101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1469" y="0"/>
            <a:ext cx="6081597" cy="10302873"/>
          </a:xfrm>
          <a:custGeom>
            <a:avLst/>
            <a:gdLst/>
            <a:ahLst/>
            <a:cxnLst/>
            <a:rect l="l" t="t" r="r" b="b"/>
            <a:pathLst>
              <a:path w="6081597" h="10302873">
                <a:moveTo>
                  <a:pt x="0" y="0"/>
                </a:moveTo>
                <a:lnTo>
                  <a:pt x="6081598" y="0"/>
                </a:lnTo>
                <a:lnTo>
                  <a:pt x="6081598" y="10302873"/>
                </a:lnTo>
                <a:lnTo>
                  <a:pt x="0" y="10302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04993" y="9533977"/>
            <a:ext cx="914550" cy="66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Arial Bold"/>
              </a:rPr>
              <a:t>8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68483" y="4189411"/>
            <a:ext cx="6032707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>
                <a:solidFill>
                  <a:srgbClr val="F64646"/>
                </a:solidFill>
                <a:latin typeface="Arial Bold"/>
              </a:rPr>
              <a:t>Any Questions?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90909" y="-15873"/>
            <a:ext cx="6081597" cy="10302873"/>
          </a:xfrm>
          <a:custGeom>
            <a:avLst/>
            <a:gdLst/>
            <a:ahLst/>
            <a:cxnLst/>
            <a:rect l="l" t="t" r="r" b="b"/>
            <a:pathLst>
              <a:path w="6081597" h="10302873">
                <a:moveTo>
                  <a:pt x="0" y="0"/>
                </a:moveTo>
                <a:lnTo>
                  <a:pt x="6081597" y="0"/>
                </a:lnTo>
                <a:lnTo>
                  <a:pt x="6081597" y="10302873"/>
                </a:lnTo>
                <a:lnTo>
                  <a:pt x="0" y="10302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63025" y="7715272"/>
            <a:ext cx="3981804" cy="2178028"/>
          </a:xfrm>
          <a:custGeom>
            <a:avLst/>
            <a:gdLst/>
            <a:ahLst/>
            <a:cxnLst/>
            <a:rect l="l" t="t" r="r" b="b"/>
            <a:pathLst>
              <a:path w="3981804" h="2178028">
                <a:moveTo>
                  <a:pt x="0" y="0"/>
                </a:moveTo>
                <a:lnTo>
                  <a:pt x="3981804" y="0"/>
                </a:lnTo>
                <a:lnTo>
                  <a:pt x="3981804" y="2178028"/>
                </a:lnTo>
                <a:lnTo>
                  <a:pt x="0" y="2178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204675" y="9533875"/>
            <a:ext cx="915700" cy="6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Arial Bold"/>
              </a:rPr>
              <a:t>10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17924" y="790575"/>
            <a:ext cx="7726076" cy="195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00"/>
              </a:lnSpc>
            </a:pPr>
            <a:r>
              <a:rPr lang="en-US" sz="12000">
                <a:solidFill>
                  <a:srgbClr val="F64646"/>
                </a:solidFill>
                <a:latin typeface="Arial Bold"/>
              </a:rPr>
              <a:t>Thanks!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2724" y="2786309"/>
            <a:ext cx="7726076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434343"/>
                </a:solidFill>
                <a:latin typeface="Arial"/>
              </a:rPr>
              <a:t>You can find us at</a:t>
            </a:r>
          </a:p>
          <a:p>
            <a:pPr marL="1096823" lvl="1" indent="-548411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434343"/>
                </a:solidFill>
                <a:latin typeface="Arial"/>
              </a:rPr>
              <a:t>audioability@cmto.org.au</a:t>
            </a:r>
          </a:p>
          <a:p>
            <a:pPr marL="1097280" lvl="1" indent="-548640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434343"/>
                </a:solidFill>
                <a:latin typeface="Arial"/>
              </a:rPr>
              <a:t>ugur@cmto.org.au</a:t>
            </a:r>
          </a:p>
          <a:p>
            <a:pPr marL="1097280" lvl="1" indent="-548640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434343"/>
                </a:solidFill>
                <a:latin typeface="Arial"/>
              </a:rPr>
              <a:t>gemma@cmto.org.au</a:t>
            </a:r>
          </a:p>
        </p:txBody>
      </p:sp>
      <p:sp>
        <p:nvSpPr>
          <p:cNvPr id="7" name="Freeform 7"/>
          <p:cNvSpPr/>
          <p:nvPr/>
        </p:nvSpPr>
        <p:spPr>
          <a:xfrm>
            <a:off x="9643506" y="870792"/>
            <a:ext cx="7015109" cy="7015109"/>
          </a:xfrm>
          <a:custGeom>
            <a:avLst/>
            <a:gdLst/>
            <a:ahLst/>
            <a:cxnLst/>
            <a:rect l="l" t="t" r="r" b="b"/>
            <a:pathLst>
              <a:path w="7015109" h="7015109">
                <a:moveTo>
                  <a:pt x="0" y="0"/>
                </a:moveTo>
                <a:lnTo>
                  <a:pt x="7015109" y="0"/>
                </a:lnTo>
                <a:lnTo>
                  <a:pt x="7015109" y="7015109"/>
                </a:lnTo>
                <a:lnTo>
                  <a:pt x="0" y="70151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17924" y="5426746"/>
            <a:ext cx="5576590" cy="229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rial Bold"/>
              </a:rPr>
              <a:t>Interested in CMTO training?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rial Bold"/>
              </a:rPr>
              <a:t>cmto.org.au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rial Bold"/>
              </a:rPr>
              <a:t>(02) 9318 9626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rial Bold"/>
              </a:rPr>
              <a:t>info@cmto.org.au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80040" cy="10287000"/>
            <a:chOff x="0" y="0"/>
            <a:chExt cx="1440053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0053" cy="13716000"/>
            </a:xfrm>
            <a:custGeom>
              <a:avLst/>
              <a:gdLst/>
              <a:ahLst/>
              <a:cxnLst/>
              <a:rect l="l" t="t" r="r" b="b"/>
              <a:pathLst>
                <a:path w="1440053" h="13716000">
                  <a:moveTo>
                    <a:pt x="0" y="0"/>
                  </a:moveTo>
                  <a:lnTo>
                    <a:pt x="1440053" y="0"/>
                  </a:lnTo>
                  <a:lnTo>
                    <a:pt x="1440053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408F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425303" y="1317102"/>
            <a:ext cx="6810134" cy="272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5"/>
              </a:lnSpc>
            </a:pPr>
            <a:r>
              <a:rPr lang="en-US" sz="5400">
                <a:solidFill>
                  <a:srgbClr val="24272C"/>
                </a:solidFill>
                <a:latin typeface="Arimo Bold"/>
              </a:rPr>
              <a:t>Head over to the CBAA Online Community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32655" y="4343607"/>
            <a:ext cx="6863745" cy="199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000">
                <a:solidFill>
                  <a:srgbClr val="24272C"/>
                </a:solidFill>
                <a:latin typeface="Arimo"/>
              </a:rPr>
              <a:t>Keep the discussion going! Connect with other broadcasters and access resources on the Online Community after the conference.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657067" y="7393306"/>
            <a:ext cx="3630933" cy="3630933"/>
            <a:chOff x="0" y="0"/>
            <a:chExt cx="4841244" cy="48412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41240" cy="4841240"/>
            </a:xfrm>
            <a:custGeom>
              <a:avLst/>
              <a:gdLst/>
              <a:ahLst/>
              <a:cxnLst/>
              <a:rect l="l" t="t" r="r" b="b"/>
              <a:pathLst>
                <a:path w="4841240" h="4841240">
                  <a:moveTo>
                    <a:pt x="0" y="0"/>
                  </a:moveTo>
                  <a:lnTo>
                    <a:pt x="4841240" y="0"/>
                  </a:lnTo>
                  <a:lnTo>
                    <a:pt x="4841240" y="4841240"/>
                  </a:lnTo>
                  <a:lnTo>
                    <a:pt x="0" y="4841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476308" y="1890366"/>
            <a:ext cx="7156314" cy="6673185"/>
            <a:chOff x="0" y="0"/>
            <a:chExt cx="9541752" cy="88975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41764" cy="8897620"/>
            </a:xfrm>
            <a:custGeom>
              <a:avLst/>
              <a:gdLst/>
              <a:ahLst/>
              <a:cxnLst/>
              <a:rect l="l" t="t" r="r" b="b"/>
              <a:pathLst>
                <a:path w="9541764" h="8897620">
                  <a:moveTo>
                    <a:pt x="0" y="0"/>
                  </a:moveTo>
                  <a:lnTo>
                    <a:pt x="9541764" y="0"/>
                  </a:lnTo>
                  <a:lnTo>
                    <a:pt x="9541764" y="8897620"/>
                  </a:lnTo>
                  <a:lnTo>
                    <a:pt x="0" y="8897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619" b="-3619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341215" y="6706636"/>
            <a:ext cx="2502137" cy="2502136"/>
            <a:chOff x="0" y="0"/>
            <a:chExt cx="3336183" cy="33361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36163" cy="3336163"/>
            </a:xfrm>
            <a:custGeom>
              <a:avLst/>
              <a:gdLst/>
              <a:ahLst/>
              <a:cxnLst/>
              <a:rect l="l" t="t" r="r" b="b"/>
              <a:pathLst>
                <a:path w="3336163" h="3336163">
                  <a:moveTo>
                    <a:pt x="0" y="0"/>
                  </a:moveTo>
                  <a:lnTo>
                    <a:pt x="3336163" y="0"/>
                  </a:lnTo>
                  <a:lnTo>
                    <a:pt x="3336163" y="3336163"/>
                  </a:lnTo>
                  <a:lnTo>
                    <a:pt x="0" y="333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870454" cy="3228978"/>
          </a:xfrm>
          <a:custGeom>
            <a:avLst/>
            <a:gdLst/>
            <a:ahLst/>
            <a:cxnLst/>
            <a:rect l="l" t="t" r="r" b="b"/>
            <a:pathLst>
              <a:path w="4870454" h="3228978">
                <a:moveTo>
                  <a:pt x="0" y="0"/>
                </a:moveTo>
                <a:lnTo>
                  <a:pt x="4870454" y="0"/>
                </a:lnTo>
                <a:lnTo>
                  <a:pt x="4870454" y="3228978"/>
                </a:lnTo>
                <a:lnTo>
                  <a:pt x="0" y="3228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88526" y="-9525"/>
            <a:ext cx="8513650" cy="10312397"/>
          </a:xfrm>
          <a:custGeom>
            <a:avLst/>
            <a:gdLst/>
            <a:ahLst/>
            <a:cxnLst/>
            <a:rect l="l" t="t" r="r" b="b"/>
            <a:pathLst>
              <a:path w="8513650" h="10312397">
                <a:moveTo>
                  <a:pt x="0" y="0"/>
                </a:moveTo>
                <a:lnTo>
                  <a:pt x="8513650" y="0"/>
                </a:lnTo>
                <a:lnTo>
                  <a:pt x="8513650" y="10312398"/>
                </a:lnTo>
                <a:lnTo>
                  <a:pt x="0" y="10312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528" y="7712081"/>
            <a:ext cx="4870454" cy="2581267"/>
          </a:xfrm>
          <a:custGeom>
            <a:avLst/>
            <a:gdLst/>
            <a:ahLst/>
            <a:cxnLst/>
            <a:rect l="l" t="t" r="r" b="b"/>
            <a:pathLst>
              <a:path w="4870454" h="2581267">
                <a:moveTo>
                  <a:pt x="0" y="0"/>
                </a:moveTo>
                <a:lnTo>
                  <a:pt x="4870454" y="0"/>
                </a:lnTo>
                <a:lnTo>
                  <a:pt x="4870454" y="2581267"/>
                </a:lnTo>
                <a:lnTo>
                  <a:pt x="0" y="2581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09488" y="2644091"/>
            <a:ext cx="10348626" cy="561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>
                <a:solidFill>
                  <a:srgbClr val="FFFFFF"/>
                </a:solidFill>
                <a:latin typeface="Arial Bold"/>
              </a:rPr>
              <a:t>Breaking Barriers in Community Media Through Collaborative Training and Mentorships</a:t>
            </a:r>
          </a:p>
        </p:txBody>
      </p:sp>
      <p:sp>
        <p:nvSpPr>
          <p:cNvPr id="6" name="Freeform 6"/>
          <p:cNvSpPr/>
          <p:nvPr/>
        </p:nvSpPr>
        <p:spPr>
          <a:xfrm>
            <a:off x="5455830" y="649209"/>
            <a:ext cx="5656389" cy="1390292"/>
          </a:xfrm>
          <a:custGeom>
            <a:avLst/>
            <a:gdLst/>
            <a:ahLst/>
            <a:cxnLst/>
            <a:rect l="l" t="t" r="r" b="b"/>
            <a:pathLst>
              <a:path w="5656389" h="1390292">
                <a:moveTo>
                  <a:pt x="0" y="0"/>
                </a:moveTo>
                <a:lnTo>
                  <a:pt x="5656389" y="0"/>
                </a:lnTo>
                <a:lnTo>
                  <a:pt x="5656389" y="1390291"/>
                </a:lnTo>
                <a:lnTo>
                  <a:pt x="0" y="13902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105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09488" y="8316915"/>
            <a:ext cx="5977410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FFFFFF"/>
                </a:solidFill>
                <a:latin typeface="Arial Bold"/>
              </a:rPr>
              <a:t>CBAA Conference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20576" y="0"/>
            <a:ext cx="6081597" cy="10302873"/>
          </a:xfrm>
          <a:custGeom>
            <a:avLst/>
            <a:gdLst/>
            <a:ahLst/>
            <a:cxnLst/>
            <a:rect l="l" t="t" r="r" b="b"/>
            <a:pathLst>
              <a:path w="6081597" h="10302873">
                <a:moveTo>
                  <a:pt x="0" y="0"/>
                </a:moveTo>
                <a:lnTo>
                  <a:pt x="6081597" y="0"/>
                </a:lnTo>
                <a:lnTo>
                  <a:pt x="6081597" y="10302873"/>
                </a:lnTo>
                <a:lnTo>
                  <a:pt x="0" y="10302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04993" y="9533977"/>
            <a:ext cx="914550" cy="66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Arial Bold"/>
              </a:rPr>
              <a:t>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3461" y="968701"/>
            <a:ext cx="10679520" cy="183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F64646"/>
                </a:solidFill>
                <a:latin typeface="Arial"/>
              </a:rPr>
              <a:t>Acknowledgement of Country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63461" y="2934026"/>
            <a:ext cx="10398088" cy="547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434343"/>
                </a:solidFill>
                <a:latin typeface="Arial"/>
              </a:rPr>
              <a:t>We would like to acknowledge </a:t>
            </a:r>
            <a:r>
              <a:rPr lang="en-US" sz="2400">
                <a:solidFill>
                  <a:srgbClr val="434343"/>
                </a:solidFill>
                <a:latin typeface="Arial Bold"/>
              </a:rPr>
              <a:t>the Kaurna People</a:t>
            </a:r>
            <a:r>
              <a:rPr lang="en-US" sz="2400">
                <a:solidFill>
                  <a:srgbClr val="434343"/>
                </a:solidFill>
                <a:latin typeface="Arial"/>
              </a:rPr>
              <a:t>, the Traditional Owners of the land we are on today. </a:t>
            </a:r>
          </a:p>
          <a:p>
            <a:pPr>
              <a:lnSpc>
                <a:spcPts val="2879"/>
              </a:lnSpc>
            </a:pPr>
            <a:endParaRPr lang="en-US" sz="2400">
              <a:solidFill>
                <a:srgbClr val="434343"/>
              </a:solidFill>
              <a:latin typeface="Arial"/>
            </a:endParaRPr>
          </a:p>
          <a:p>
            <a:pPr>
              <a:lnSpc>
                <a:spcPts val="2879"/>
              </a:lnSpc>
            </a:pPr>
            <a:r>
              <a:rPr lang="en-US" sz="2400">
                <a:solidFill>
                  <a:srgbClr val="434343"/>
                </a:solidFill>
                <a:latin typeface="Arial"/>
              </a:rPr>
              <a:t>We pay respects to their Elders past and present, and acknowledge their emerging leaders. </a:t>
            </a:r>
          </a:p>
          <a:p>
            <a:pPr>
              <a:lnSpc>
                <a:spcPts val="2879"/>
              </a:lnSpc>
            </a:pPr>
            <a:endParaRPr lang="en-US" sz="2400">
              <a:solidFill>
                <a:srgbClr val="434343"/>
              </a:solidFill>
              <a:latin typeface="Arial"/>
            </a:endParaRPr>
          </a:p>
          <a:p>
            <a:pPr>
              <a:lnSpc>
                <a:spcPts val="2879"/>
              </a:lnSpc>
            </a:pPr>
            <a:r>
              <a:rPr lang="en-US" sz="2400">
                <a:solidFill>
                  <a:srgbClr val="434343"/>
                </a:solidFill>
                <a:latin typeface="Arial"/>
              </a:rPr>
              <a:t>We extend this respect to any Aboriginal and Torres Strait Islander people with us today.</a:t>
            </a:r>
          </a:p>
          <a:p>
            <a:pPr>
              <a:lnSpc>
                <a:spcPts val="2879"/>
              </a:lnSpc>
            </a:pPr>
            <a:endParaRPr lang="en-US" sz="2400">
              <a:solidFill>
                <a:srgbClr val="434343"/>
              </a:solidFill>
              <a:latin typeface="Arial"/>
            </a:endParaRPr>
          </a:p>
          <a:p>
            <a:pPr>
              <a:lnSpc>
                <a:spcPts val="2879"/>
              </a:lnSpc>
            </a:pPr>
            <a:r>
              <a:rPr lang="en-US" sz="2400">
                <a:solidFill>
                  <a:srgbClr val="434343"/>
                </a:solidFill>
                <a:latin typeface="Arial"/>
              </a:rPr>
              <a:t>We acknowledge that First Nations people are our traditional story-tellers, our traditional songwriters and music makers, and our original artists. </a:t>
            </a:r>
          </a:p>
          <a:p>
            <a:pPr>
              <a:lnSpc>
                <a:spcPts val="2879"/>
              </a:lnSpc>
            </a:pPr>
            <a:endParaRPr lang="en-US" sz="2400">
              <a:solidFill>
                <a:srgbClr val="434343"/>
              </a:solidFill>
              <a:latin typeface="Arial"/>
            </a:endParaRPr>
          </a:p>
          <a:p>
            <a:pPr>
              <a:lnSpc>
                <a:spcPts val="2879"/>
              </a:lnSpc>
            </a:pPr>
            <a:r>
              <a:rPr lang="en-US" sz="2400">
                <a:solidFill>
                  <a:srgbClr val="434343"/>
                </a:solidFill>
                <a:latin typeface="Arial"/>
              </a:rPr>
              <a:t>These sovereign lands have never been ceded.</a:t>
            </a:r>
          </a:p>
          <a:p>
            <a:pPr algn="l">
              <a:lnSpc>
                <a:spcPts val="2879"/>
              </a:lnSpc>
            </a:pPr>
            <a:endParaRPr lang="en-US" sz="2400">
              <a:solidFill>
                <a:srgbClr val="434343"/>
              </a:solidFill>
              <a:latin typeface="Arial"/>
            </a:endParaRPr>
          </a:p>
          <a:p>
            <a:pPr algn="l">
              <a:lnSpc>
                <a:spcPts val="2879"/>
              </a:lnSpc>
            </a:pPr>
            <a:endParaRPr lang="en-US" sz="2400">
              <a:solidFill>
                <a:srgbClr val="434343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46034" y="152355"/>
            <a:ext cx="6081597" cy="10302873"/>
          </a:xfrm>
          <a:custGeom>
            <a:avLst/>
            <a:gdLst/>
            <a:ahLst/>
            <a:cxnLst/>
            <a:rect l="l" t="t" r="r" b="b"/>
            <a:pathLst>
              <a:path w="6081597" h="10302873">
                <a:moveTo>
                  <a:pt x="0" y="0"/>
                </a:moveTo>
                <a:lnTo>
                  <a:pt x="6081597" y="0"/>
                </a:lnTo>
                <a:lnTo>
                  <a:pt x="6081597" y="10302872"/>
                </a:lnTo>
                <a:lnTo>
                  <a:pt x="0" y="103028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04675" y="9533875"/>
            <a:ext cx="915700" cy="6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Arial Bold"/>
              </a:rPr>
              <a:t>3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981435" y="2855271"/>
            <a:ext cx="2592612" cy="259261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53670" y="154940"/>
              <a:ext cx="6043930" cy="6042660"/>
            </a:xfrm>
            <a:custGeom>
              <a:avLst/>
              <a:gdLst/>
              <a:ahLst/>
              <a:cxnLst/>
              <a:rect l="l" t="t" r="r" b="b"/>
              <a:pathLst>
                <a:path w="6043930" h="604266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330142" y="2855271"/>
            <a:ext cx="2592612" cy="259261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>
              <a:blip r:embed="rId6"/>
              <a:stretch>
                <a:fillRect l="-19444" r="-19444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53670" y="154940"/>
              <a:ext cx="6043930" cy="6042660"/>
            </a:xfrm>
            <a:custGeom>
              <a:avLst/>
              <a:gdLst/>
              <a:ahLst/>
              <a:cxnLst/>
              <a:rect l="l" t="t" r="r" b="b"/>
              <a:pathLst>
                <a:path w="6043930" h="604266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631537" y="2855271"/>
            <a:ext cx="2592612" cy="25926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>
              <a:blip r:embed="rId7"/>
              <a:stretch>
                <a:fillRect l="-24677" t="-20780" r="-24027" b="-27924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53670" y="154940"/>
              <a:ext cx="6043930" cy="6042660"/>
            </a:xfrm>
            <a:custGeom>
              <a:avLst/>
              <a:gdLst/>
              <a:ahLst/>
              <a:cxnLst/>
              <a:rect l="l" t="t" r="r" b="b"/>
              <a:pathLst>
                <a:path w="6043930" h="604266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930414" y="2855271"/>
            <a:ext cx="2592612" cy="2592612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>
              <a:blip r:embed="rId8"/>
              <a:stretch>
                <a:fillRect l="-57016" t="-24677" r="-77183" b="-7142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53670" y="154940"/>
              <a:ext cx="6043930" cy="6042660"/>
            </a:xfrm>
            <a:custGeom>
              <a:avLst/>
              <a:gdLst/>
              <a:ahLst/>
              <a:cxnLst/>
              <a:rect l="l" t="t" r="r" b="b"/>
              <a:pathLst>
                <a:path w="6043930" h="604266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760945" y="5623480"/>
            <a:ext cx="303359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 spc="127">
                <a:solidFill>
                  <a:srgbClr val="000000"/>
                </a:solidFill>
                <a:latin typeface="BentonSans Bold"/>
              </a:rPr>
              <a:t>Ugur Topal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09603" y="6197856"/>
            <a:ext cx="2136275" cy="28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7"/>
              </a:lnSpc>
            </a:pPr>
            <a:r>
              <a:rPr lang="en-US" sz="1905" spc="95">
                <a:solidFill>
                  <a:srgbClr val="000000"/>
                </a:solidFill>
                <a:latin typeface="Canva Sans"/>
              </a:rPr>
              <a:t>Project Manager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09652" y="5623480"/>
            <a:ext cx="303359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 spc="127">
                <a:solidFill>
                  <a:srgbClr val="000000"/>
                </a:solidFill>
                <a:latin typeface="BentonSans Bold"/>
              </a:rPr>
              <a:t>Gemma Purves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310325" y="6197856"/>
            <a:ext cx="2584934" cy="28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7"/>
              </a:lnSpc>
            </a:pPr>
            <a:r>
              <a:rPr lang="en-US" sz="1905" spc="95">
                <a:solidFill>
                  <a:srgbClr val="000000"/>
                </a:solidFill>
                <a:latin typeface="Canva Sans"/>
              </a:rPr>
              <a:t>Course Coordinator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43244" y="5619333"/>
            <a:ext cx="356919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 spc="127">
                <a:solidFill>
                  <a:srgbClr val="000000"/>
                </a:solidFill>
                <a:latin typeface="BentonSans Bold"/>
              </a:rPr>
              <a:t>Jarad McLoughlin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59706" y="6218988"/>
            <a:ext cx="2136275" cy="28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7"/>
              </a:lnSpc>
            </a:pPr>
            <a:r>
              <a:rPr lang="en-US" sz="1905" spc="95">
                <a:solidFill>
                  <a:srgbClr val="000000"/>
                </a:solidFill>
                <a:latin typeface="Canva Sans"/>
              </a:rPr>
              <a:t>Mentor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712442" y="5619333"/>
            <a:ext cx="303359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 spc="127">
                <a:solidFill>
                  <a:srgbClr val="000000"/>
                </a:solidFill>
                <a:latin typeface="BentonSans Bold"/>
              </a:rPr>
              <a:t>Veronika Garrett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37692" y="6197856"/>
            <a:ext cx="2136275" cy="28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7"/>
              </a:lnSpc>
            </a:pPr>
            <a:r>
              <a:rPr lang="en-US" sz="1905" spc="95">
                <a:solidFill>
                  <a:srgbClr val="000000"/>
                </a:solidFill>
                <a:latin typeface="Canva Sans"/>
              </a:rPr>
              <a:t>Participant</a:t>
            </a:r>
          </a:p>
        </p:txBody>
      </p:sp>
      <p:sp>
        <p:nvSpPr>
          <p:cNvPr id="24" name="Freeform 24"/>
          <p:cNvSpPr/>
          <p:nvPr/>
        </p:nvSpPr>
        <p:spPr>
          <a:xfrm>
            <a:off x="419605" y="8083140"/>
            <a:ext cx="3309281" cy="1810162"/>
          </a:xfrm>
          <a:custGeom>
            <a:avLst/>
            <a:gdLst/>
            <a:ahLst/>
            <a:cxnLst/>
            <a:rect l="l" t="t" r="r" b="b"/>
            <a:pathLst>
              <a:path w="3309281" h="1810162">
                <a:moveTo>
                  <a:pt x="0" y="0"/>
                </a:moveTo>
                <a:lnTo>
                  <a:pt x="3309281" y="0"/>
                </a:lnTo>
                <a:lnTo>
                  <a:pt x="3309281" y="1810162"/>
                </a:lnTo>
                <a:lnTo>
                  <a:pt x="0" y="18101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9569" y="0"/>
            <a:ext cx="6081597" cy="10302873"/>
          </a:xfrm>
          <a:custGeom>
            <a:avLst/>
            <a:gdLst/>
            <a:ahLst/>
            <a:cxnLst/>
            <a:rect l="l" t="t" r="r" b="b"/>
            <a:pathLst>
              <a:path w="6081597" h="10302873">
                <a:moveTo>
                  <a:pt x="0" y="0"/>
                </a:moveTo>
                <a:lnTo>
                  <a:pt x="6081598" y="0"/>
                </a:lnTo>
                <a:lnTo>
                  <a:pt x="6081598" y="10302873"/>
                </a:lnTo>
                <a:lnTo>
                  <a:pt x="0" y="10302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9605" y="8083140"/>
            <a:ext cx="3309281" cy="1810162"/>
          </a:xfrm>
          <a:custGeom>
            <a:avLst/>
            <a:gdLst/>
            <a:ahLst/>
            <a:cxnLst/>
            <a:rect l="l" t="t" r="r" b="b"/>
            <a:pathLst>
              <a:path w="3309281" h="1810162">
                <a:moveTo>
                  <a:pt x="0" y="0"/>
                </a:moveTo>
                <a:lnTo>
                  <a:pt x="3309281" y="0"/>
                </a:lnTo>
                <a:lnTo>
                  <a:pt x="3309281" y="1810162"/>
                </a:lnTo>
                <a:lnTo>
                  <a:pt x="0" y="18101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11248" y="2983347"/>
            <a:ext cx="1687238" cy="1149431"/>
          </a:xfrm>
          <a:custGeom>
            <a:avLst/>
            <a:gdLst/>
            <a:ahLst/>
            <a:cxnLst/>
            <a:rect l="l" t="t" r="r" b="b"/>
            <a:pathLst>
              <a:path w="1687238" h="1149431">
                <a:moveTo>
                  <a:pt x="0" y="0"/>
                </a:moveTo>
                <a:lnTo>
                  <a:pt x="1687238" y="0"/>
                </a:lnTo>
                <a:lnTo>
                  <a:pt x="1687238" y="1149430"/>
                </a:lnTo>
                <a:lnTo>
                  <a:pt x="0" y="1149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070873" y="2983347"/>
            <a:ext cx="1548055" cy="1149431"/>
          </a:xfrm>
          <a:custGeom>
            <a:avLst/>
            <a:gdLst/>
            <a:ahLst/>
            <a:cxnLst/>
            <a:rect l="l" t="t" r="r" b="b"/>
            <a:pathLst>
              <a:path w="1548055" h="1149431">
                <a:moveTo>
                  <a:pt x="0" y="0"/>
                </a:moveTo>
                <a:lnTo>
                  <a:pt x="1548055" y="0"/>
                </a:lnTo>
                <a:lnTo>
                  <a:pt x="1548055" y="1149430"/>
                </a:lnTo>
                <a:lnTo>
                  <a:pt x="0" y="11494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670171" y="2983347"/>
            <a:ext cx="1647929" cy="1149431"/>
          </a:xfrm>
          <a:custGeom>
            <a:avLst/>
            <a:gdLst/>
            <a:ahLst/>
            <a:cxnLst/>
            <a:rect l="l" t="t" r="r" b="b"/>
            <a:pathLst>
              <a:path w="1647929" h="1149431">
                <a:moveTo>
                  <a:pt x="0" y="0"/>
                </a:moveTo>
                <a:lnTo>
                  <a:pt x="1647930" y="0"/>
                </a:lnTo>
                <a:lnTo>
                  <a:pt x="1647930" y="1149430"/>
                </a:lnTo>
                <a:lnTo>
                  <a:pt x="0" y="11494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204993" y="9640890"/>
            <a:ext cx="91455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Arial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94509"/>
            <a:ext cx="10679550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F64646"/>
                </a:solidFill>
                <a:latin typeface="Arial Bold"/>
              </a:rPr>
              <a:t>What is Audio Ability?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46012" y="4674753"/>
            <a:ext cx="3217711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BentonSans Book"/>
              </a:rPr>
              <a:t>Emanated from the CMTO’s goal to assist increased media representation of people with disability.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21981" y="4674753"/>
            <a:ext cx="3045839" cy="2628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BentonSans Book"/>
              </a:rPr>
              <a:t>A combination of mentoring </a:t>
            </a:r>
          </a:p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BentonSans Book"/>
              </a:rPr>
              <a:t>and blended learning to train, mentor, provide hands-on experience at stations.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71216" y="4674753"/>
            <a:ext cx="3045839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BentonSans Book"/>
              </a:rPr>
              <a:t>In the spirit of “Nothing about us, without us”, the co-design of the AAP is undertaken wih people with disability  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746012" y="4419535"/>
            <a:ext cx="2922974" cy="0"/>
          </a:xfrm>
          <a:prstGeom prst="line">
            <a:avLst/>
          </a:prstGeom>
          <a:ln w="38100" cap="flat">
            <a:solidFill>
              <a:srgbClr val="0082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1383413" y="4419535"/>
            <a:ext cx="2922974" cy="0"/>
          </a:xfrm>
          <a:prstGeom prst="line">
            <a:avLst/>
          </a:prstGeom>
          <a:ln w="38100" cap="flat">
            <a:solidFill>
              <a:srgbClr val="0082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032649" y="4419535"/>
            <a:ext cx="2922974" cy="0"/>
          </a:xfrm>
          <a:prstGeom prst="line">
            <a:avLst/>
          </a:prstGeom>
          <a:ln w="38100" cap="flat">
            <a:solidFill>
              <a:srgbClr val="00827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1469" y="0"/>
            <a:ext cx="6081597" cy="10302873"/>
          </a:xfrm>
          <a:custGeom>
            <a:avLst/>
            <a:gdLst/>
            <a:ahLst/>
            <a:cxnLst/>
            <a:rect l="l" t="t" r="r" b="b"/>
            <a:pathLst>
              <a:path w="6081597" h="10302873">
                <a:moveTo>
                  <a:pt x="0" y="0"/>
                </a:moveTo>
                <a:lnTo>
                  <a:pt x="6081598" y="0"/>
                </a:lnTo>
                <a:lnTo>
                  <a:pt x="6081598" y="10302873"/>
                </a:lnTo>
                <a:lnTo>
                  <a:pt x="0" y="10302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04993" y="9533977"/>
            <a:ext cx="914550" cy="66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Arial Bold"/>
              </a:rPr>
              <a:t>8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70606"/>
            <a:ext cx="11223614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>
                <a:solidFill>
                  <a:srgbClr val="F64646"/>
                </a:solidFill>
                <a:latin typeface="Arial Bold"/>
              </a:rPr>
              <a:t>The learning experience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663723"/>
            <a:ext cx="14103939" cy="7660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5" lvl="1" indent="-259082">
              <a:lnSpc>
                <a:spcPts val="5208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Audio Ability is a 16-week program with built-in flexibility to meet the different needs of participants</a:t>
            </a:r>
          </a:p>
          <a:p>
            <a:pPr marL="518165" lvl="1" indent="-259082">
              <a:lnSpc>
                <a:spcPts val="5208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The course is delivered via:</a:t>
            </a:r>
          </a:p>
          <a:p>
            <a:pPr marL="1036330" lvl="2" indent="-345443">
              <a:lnSpc>
                <a:spcPts val="3504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Arial"/>
              </a:rPr>
              <a:t>online weekly zoom classes</a:t>
            </a:r>
          </a:p>
          <a:p>
            <a:pPr marL="1036330" lvl="2" indent="-345443">
              <a:lnSpc>
                <a:spcPts val="3504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Arial"/>
              </a:rPr>
              <a:t>e-learning materials</a:t>
            </a:r>
          </a:p>
          <a:p>
            <a:pPr marL="1036330" lvl="2" indent="-345443">
              <a:lnSpc>
                <a:spcPts val="3504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Arial"/>
              </a:rPr>
              <a:t>weekly one-to-one mentoring sessions</a:t>
            </a:r>
          </a:p>
          <a:p>
            <a:pPr marL="1036330" lvl="2" indent="-345443">
              <a:lnSpc>
                <a:spcPts val="3504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Arial"/>
              </a:rPr>
              <a:t>weekly face-to-face studio training</a:t>
            </a:r>
          </a:p>
          <a:p>
            <a:pPr>
              <a:lnSpc>
                <a:spcPts val="3504"/>
              </a:lnSpc>
            </a:pPr>
            <a:endParaRPr lang="en-US" sz="2400">
              <a:solidFill>
                <a:srgbClr val="000000"/>
              </a:solidFill>
              <a:latin typeface="Arial"/>
            </a:endParaRPr>
          </a:p>
          <a:p>
            <a:pPr marL="518165" lvl="1" indent="-259082">
              <a:lnSpc>
                <a:spcPts val="350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Flexibility built into the course provides opportunities for students to stretch themselves, participating in audio projects and additional learning opportunities</a:t>
            </a:r>
          </a:p>
          <a:p>
            <a:pPr>
              <a:lnSpc>
                <a:spcPts val="3504"/>
              </a:lnSpc>
            </a:pPr>
            <a:endParaRPr lang="en-US" sz="2400">
              <a:solidFill>
                <a:srgbClr val="000000"/>
              </a:solidFill>
              <a:latin typeface="Arial"/>
            </a:endParaRPr>
          </a:p>
          <a:p>
            <a:pPr marL="518165" lvl="1" indent="-259082">
              <a:lnSpc>
                <a:spcPts val="350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Sessions available on demand with transcripts provided</a:t>
            </a:r>
          </a:p>
          <a:p>
            <a:pPr>
              <a:lnSpc>
                <a:spcPts val="3504"/>
              </a:lnSpc>
            </a:pPr>
            <a:endParaRPr lang="en-US" sz="2400">
              <a:solidFill>
                <a:srgbClr val="000000"/>
              </a:solidFill>
              <a:latin typeface="Arial"/>
            </a:endParaRPr>
          </a:p>
          <a:p>
            <a:pPr marL="518165" lvl="1" indent="-259082">
              <a:lnSpc>
                <a:spcPts val="350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</a:rPr>
              <a:t>Equipment including microphones available for loan to students who have additional access needs</a:t>
            </a:r>
          </a:p>
          <a:p>
            <a:pPr>
              <a:lnSpc>
                <a:spcPts val="3504"/>
              </a:lnSpc>
            </a:pPr>
            <a:endParaRPr lang="en-US" sz="240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3504"/>
              </a:lnSpc>
            </a:pPr>
            <a:endParaRPr lang="en-US" sz="240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48497" y="1435330"/>
            <a:ext cx="6081597" cy="10302873"/>
          </a:xfrm>
          <a:custGeom>
            <a:avLst/>
            <a:gdLst/>
            <a:ahLst/>
            <a:cxnLst/>
            <a:rect l="l" t="t" r="r" b="b"/>
            <a:pathLst>
              <a:path w="6081597" h="10302873">
                <a:moveTo>
                  <a:pt x="0" y="0"/>
                </a:moveTo>
                <a:lnTo>
                  <a:pt x="6081597" y="0"/>
                </a:lnTo>
                <a:lnTo>
                  <a:pt x="6081597" y="10302873"/>
                </a:lnTo>
                <a:lnTo>
                  <a:pt x="0" y="10302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4028973" y="1346737"/>
            <a:ext cx="3633295" cy="3752467"/>
            <a:chOff x="0" y="0"/>
            <a:chExt cx="6350000" cy="6558280"/>
          </a:xfrm>
        </p:grpSpPr>
        <p:sp>
          <p:nvSpPr>
            <p:cNvPr id="4" name="Freeform 4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5"/>
              <a:stretch>
                <a:fillRect t="-14499" b="-14499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827E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028973" y="5301240"/>
            <a:ext cx="3633295" cy="3752467"/>
            <a:chOff x="0" y="0"/>
            <a:chExt cx="6350000" cy="6558280"/>
          </a:xfrm>
        </p:grpSpPr>
        <p:sp>
          <p:nvSpPr>
            <p:cNvPr id="7" name="Freeform 7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6"/>
              <a:stretch>
                <a:fillRect l="-26195" t="-5289" r="-1890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827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585682" y="3491258"/>
            <a:ext cx="1110407" cy="120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827E"/>
                </a:solidFill>
                <a:latin typeface="BentonSans Bold"/>
              </a:rPr>
              <a:t>50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72783" y="3952423"/>
            <a:ext cx="1875383" cy="120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827E"/>
                </a:solidFill>
                <a:latin typeface="BentonSans Bold"/>
              </a:rPr>
              <a:t>81%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57182" y="5248131"/>
            <a:ext cx="1167408" cy="120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827E"/>
                </a:solidFill>
                <a:latin typeface="BentonSans Bold"/>
              </a:rPr>
              <a:t>40</a:t>
            </a:r>
          </a:p>
        </p:txBody>
      </p:sp>
      <p:sp>
        <p:nvSpPr>
          <p:cNvPr id="12" name="AutoShape 12"/>
          <p:cNvSpPr/>
          <p:nvPr/>
        </p:nvSpPr>
        <p:spPr>
          <a:xfrm>
            <a:off x="3871133" y="4631546"/>
            <a:ext cx="539505" cy="0"/>
          </a:xfrm>
          <a:prstGeom prst="line">
            <a:avLst/>
          </a:prstGeom>
          <a:ln w="38100" cap="flat">
            <a:solidFill>
              <a:srgbClr val="0082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8339333" y="5073660"/>
            <a:ext cx="539505" cy="0"/>
          </a:xfrm>
          <a:prstGeom prst="line">
            <a:avLst/>
          </a:prstGeom>
          <a:ln w="38100" cap="flat">
            <a:solidFill>
              <a:srgbClr val="0082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3912105" y="6411452"/>
            <a:ext cx="539505" cy="0"/>
          </a:xfrm>
          <a:prstGeom prst="line">
            <a:avLst/>
          </a:prstGeom>
          <a:ln w="38100" cap="flat">
            <a:solidFill>
              <a:srgbClr val="0082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17204993" y="9533977"/>
            <a:ext cx="914550" cy="66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Arial Bold"/>
              </a:rPr>
              <a:t>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60470" y="4609167"/>
            <a:ext cx="309756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T Sans Bold"/>
              </a:rPr>
              <a:t>Enrolled Students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28929" y="5070332"/>
            <a:ext cx="4499818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T Sans Bold"/>
              </a:rPr>
              <a:t>Completion Rate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T Sans Bold"/>
              </a:rPr>
              <a:t>*88% in the second round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27329" y="6382877"/>
            <a:ext cx="1427113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T Sans Bold"/>
              </a:rPr>
              <a:t>Mentors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594509"/>
            <a:ext cx="10679550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F64646"/>
                </a:solidFill>
                <a:latin typeface="Arial Bold"/>
              </a:rPr>
              <a:t>Audio Ability in Numbers </a:t>
            </a:r>
          </a:p>
        </p:txBody>
      </p:sp>
      <p:sp>
        <p:nvSpPr>
          <p:cNvPr id="20" name="Freeform 20"/>
          <p:cNvSpPr/>
          <p:nvPr/>
        </p:nvSpPr>
        <p:spPr>
          <a:xfrm>
            <a:off x="419605" y="8083140"/>
            <a:ext cx="3309281" cy="1810162"/>
          </a:xfrm>
          <a:custGeom>
            <a:avLst/>
            <a:gdLst/>
            <a:ahLst/>
            <a:cxnLst/>
            <a:rect l="l" t="t" r="r" b="b"/>
            <a:pathLst>
              <a:path w="3309281" h="1810162">
                <a:moveTo>
                  <a:pt x="0" y="0"/>
                </a:moveTo>
                <a:lnTo>
                  <a:pt x="3309281" y="0"/>
                </a:lnTo>
                <a:lnTo>
                  <a:pt x="3309281" y="1810162"/>
                </a:lnTo>
                <a:lnTo>
                  <a:pt x="0" y="18101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48497" y="1435330"/>
            <a:ext cx="6081597" cy="10302873"/>
          </a:xfrm>
          <a:custGeom>
            <a:avLst/>
            <a:gdLst/>
            <a:ahLst/>
            <a:cxnLst/>
            <a:rect l="l" t="t" r="r" b="b"/>
            <a:pathLst>
              <a:path w="6081597" h="10302873">
                <a:moveTo>
                  <a:pt x="0" y="0"/>
                </a:moveTo>
                <a:lnTo>
                  <a:pt x="6081597" y="0"/>
                </a:lnTo>
                <a:lnTo>
                  <a:pt x="6081597" y="10302873"/>
                </a:lnTo>
                <a:lnTo>
                  <a:pt x="0" y="10302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04993" y="9533977"/>
            <a:ext cx="914550" cy="66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Arial Bold"/>
              </a:rPr>
              <a:t>6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248158" y="1422837"/>
            <a:ext cx="3547515" cy="3663873"/>
            <a:chOff x="0" y="0"/>
            <a:chExt cx="6350000" cy="6558280"/>
          </a:xfrm>
        </p:grpSpPr>
        <p:sp>
          <p:nvSpPr>
            <p:cNvPr id="5" name="Freeform 5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5"/>
              <a:stretch>
                <a:fillRect l="-26969" r="-26969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827E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162378" y="5314950"/>
            <a:ext cx="3633295" cy="3752467"/>
            <a:chOff x="0" y="0"/>
            <a:chExt cx="6350000" cy="6558280"/>
          </a:xfrm>
        </p:grpSpPr>
        <p:sp>
          <p:nvSpPr>
            <p:cNvPr id="8" name="Freeform 8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6"/>
              <a:stretch>
                <a:fillRect t="-14499" b="-14499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827E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411453" y="6405791"/>
            <a:ext cx="2053233" cy="120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827E"/>
                </a:solidFill>
                <a:latin typeface="BentonSans Bold"/>
              </a:rPr>
              <a:t>50%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53602" y="6789967"/>
            <a:ext cx="7754648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T Sans Bold"/>
              </a:rPr>
              <a:t>Under 26 or Over 50 years of 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66119" y="2739384"/>
            <a:ext cx="1061145" cy="120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827E"/>
                </a:solidFill>
                <a:latin typeface="BentonSans Bold"/>
              </a:rPr>
              <a:t>58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11453" y="3867833"/>
            <a:ext cx="3570476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T Sans Bold"/>
              </a:rPr>
              <a:t>The Number of Self-Reported Disability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98547" y="2739384"/>
            <a:ext cx="2060823" cy="120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827E"/>
                </a:solidFill>
                <a:latin typeface="BentonSans Bold"/>
              </a:rPr>
              <a:t>48%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43721" y="3867833"/>
            <a:ext cx="3570476" cy="223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T Sans Bold"/>
              </a:rPr>
              <a:t>Almost 1 in 2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T Sans Bold"/>
              </a:rPr>
              <a:t>participants identified as either CALD or LGBTQA+</a:t>
            </a:r>
          </a:p>
        </p:txBody>
      </p:sp>
      <p:sp>
        <p:nvSpPr>
          <p:cNvPr id="16" name="AutoShape 16"/>
          <p:cNvSpPr/>
          <p:nvPr/>
        </p:nvSpPr>
        <p:spPr>
          <a:xfrm>
            <a:off x="3926938" y="3863097"/>
            <a:ext cx="539505" cy="0"/>
          </a:xfrm>
          <a:prstGeom prst="line">
            <a:avLst/>
          </a:prstGeom>
          <a:ln w="38100" cap="flat">
            <a:solidFill>
              <a:srgbClr val="0082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9059206" y="3877358"/>
            <a:ext cx="539505" cy="0"/>
          </a:xfrm>
          <a:prstGeom prst="line">
            <a:avLst/>
          </a:prstGeom>
          <a:ln w="38100" cap="flat">
            <a:solidFill>
              <a:srgbClr val="0082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1028700" y="473305"/>
            <a:ext cx="10679550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F64646"/>
                </a:solidFill>
                <a:latin typeface="Arial Bold"/>
              </a:rPr>
              <a:t>Diversity and Intersectionality of the Audio Ability</a:t>
            </a:r>
          </a:p>
        </p:txBody>
      </p:sp>
      <p:sp>
        <p:nvSpPr>
          <p:cNvPr id="19" name="Freeform 19"/>
          <p:cNvSpPr/>
          <p:nvPr/>
        </p:nvSpPr>
        <p:spPr>
          <a:xfrm>
            <a:off x="419605" y="8083140"/>
            <a:ext cx="3309281" cy="1810162"/>
          </a:xfrm>
          <a:custGeom>
            <a:avLst/>
            <a:gdLst/>
            <a:ahLst/>
            <a:cxnLst/>
            <a:rect l="l" t="t" r="r" b="b"/>
            <a:pathLst>
              <a:path w="3309281" h="1810162">
                <a:moveTo>
                  <a:pt x="0" y="0"/>
                </a:moveTo>
                <a:lnTo>
                  <a:pt x="3309281" y="0"/>
                </a:lnTo>
                <a:lnTo>
                  <a:pt x="3309281" y="1810162"/>
                </a:lnTo>
                <a:lnTo>
                  <a:pt x="0" y="18101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48497" y="1435330"/>
            <a:ext cx="6081597" cy="10302873"/>
          </a:xfrm>
          <a:custGeom>
            <a:avLst/>
            <a:gdLst/>
            <a:ahLst/>
            <a:cxnLst/>
            <a:rect l="l" t="t" r="r" b="b"/>
            <a:pathLst>
              <a:path w="6081597" h="10302873">
                <a:moveTo>
                  <a:pt x="0" y="0"/>
                </a:moveTo>
                <a:lnTo>
                  <a:pt x="6081597" y="0"/>
                </a:lnTo>
                <a:lnTo>
                  <a:pt x="6081597" y="10302873"/>
                </a:lnTo>
                <a:lnTo>
                  <a:pt x="0" y="10302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04993" y="9533977"/>
            <a:ext cx="914550" cy="66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Arial Bold"/>
              </a:rPr>
              <a:t>7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041166" y="1403626"/>
            <a:ext cx="3621102" cy="3739874"/>
            <a:chOff x="0" y="0"/>
            <a:chExt cx="6350000" cy="6558280"/>
          </a:xfrm>
        </p:grpSpPr>
        <p:sp>
          <p:nvSpPr>
            <p:cNvPr id="5" name="Freeform 5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5"/>
              <a:stretch>
                <a:fillRect l="-18906" r="-18906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827E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041166" y="5302964"/>
            <a:ext cx="3621102" cy="3739874"/>
            <a:chOff x="0" y="0"/>
            <a:chExt cx="6350000" cy="6558280"/>
          </a:xfrm>
        </p:grpSpPr>
        <p:sp>
          <p:nvSpPr>
            <p:cNvPr id="8" name="Freeform 8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6"/>
              <a:stretch>
                <a:fillRect t="-14499" b="-14499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827E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187474" y="4506110"/>
            <a:ext cx="1150441" cy="120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827E"/>
                </a:solidFill>
                <a:latin typeface="BentonSans Bold"/>
              </a:rPr>
              <a:t>44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30459" y="5640855"/>
            <a:ext cx="266447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T Sans Bold"/>
              </a:rPr>
              <a:t>PWD Employed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46447" y="2342018"/>
            <a:ext cx="1052661" cy="120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827E"/>
                </a:solidFill>
                <a:latin typeface="BentonSans Bold"/>
              </a:rPr>
              <a:t>23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60275" y="3476763"/>
            <a:ext cx="3625007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T Sans Bold"/>
              </a:rPr>
              <a:t>Stations Participated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30038" y="2342018"/>
            <a:ext cx="1065312" cy="120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827E"/>
                </a:solidFill>
                <a:latin typeface="BentonSans Bold"/>
              </a:rPr>
              <a:t>28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17139" y="3476763"/>
            <a:ext cx="389111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T Sans Bold"/>
              </a:rPr>
              <a:t>Participants Volunteer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94509"/>
            <a:ext cx="10679550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F64646"/>
                </a:solidFill>
                <a:latin typeface="Arial Bold"/>
              </a:rPr>
              <a:t>The Snapshot of Outcomes </a:t>
            </a:r>
          </a:p>
        </p:txBody>
      </p:sp>
      <p:sp>
        <p:nvSpPr>
          <p:cNvPr id="17" name="Freeform 17"/>
          <p:cNvSpPr/>
          <p:nvPr/>
        </p:nvSpPr>
        <p:spPr>
          <a:xfrm>
            <a:off x="419605" y="8083140"/>
            <a:ext cx="3309281" cy="1810162"/>
          </a:xfrm>
          <a:custGeom>
            <a:avLst/>
            <a:gdLst/>
            <a:ahLst/>
            <a:cxnLst/>
            <a:rect l="l" t="t" r="r" b="b"/>
            <a:pathLst>
              <a:path w="3309281" h="1810162">
                <a:moveTo>
                  <a:pt x="0" y="0"/>
                </a:moveTo>
                <a:lnTo>
                  <a:pt x="3309281" y="0"/>
                </a:lnTo>
                <a:lnTo>
                  <a:pt x="3309281" y="1810162"/>
                </a:lnTo>
                <a:lnTo>
                  <a:pt x="0" y="18101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982241" y="4506110"/>
            <a:ext cx="981075" cy="120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827E"/>
                </a:solidFill>
                <a:latin typeface="BentonSans Bold"/>
              </a:rPr>
              <a:t>27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29082" y="5640855"/>
            <a:ext cx="508739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T Sans Bold"/>
              </a:rPr>
              <a:t>The number of Audio Feature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cab01-c17f-4de5-bd7c-372dee7f9295">
      <Terms xmlns="http://schemas.microsoft.com/office/infopath/2007/PartnerControls"/>
    </lcf76f155ced4ddcb4097134ff3c332f>
    <TaxCatchAll xmlns="716e38cc-5fba-4c30-a31c-25ade6dd482d" xsi:nil="true"/>
    <_dlc_DocId xmlns="716e38cc-5fba-4c30-a31c-25ade6dd482d">NR7Y5HA6T3VM-1690623310-53171</_dlc_DocId>
    <_dlc_DocIdUrl xmlns="716e38cc-5fba-4c30-a31c-25ade6dd482d">
      <Url>https://centralav.sharepoint.com/_layouts/15/DocIdRedir.aspx?ID=NR7Y5HA6T3VM-1690623310-53171</Url>
      <Description>NR7Y5HA6T3VM-1690623310-53171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79D443F5BB4743B623587DC1D1D754" ma:contentTypeVersion="18" ma:contentTypeDescription="Create a new document." ma:contentTypeScope="" ma:versionID="dff1a562c7ff5f7856327cd0b957c35d">
  <xsd:schema xmlns:xsd="http://www.w3.org/2001/XMLSchema" xmlns:xs="http://www.w3.org/2001/XMLSchema" xmlns:p="http://schemas.microsoft.com/office/2006/metadata/properties" xmlns:ns2="fbfcab01-c17f-4de5-bd7c-372dee7f9295" xmlns:ns3="716e38cc-5fba-4c30-a31c-25ade6dd482d" targetNamespace="http://schemas.microsoft.com/office/2006/metadata/properties" ma:root="true" ma:fieldsID="23f4a8f62127354b5d7e3644574da9d6" ns2:_="" ns3:_="">
    <xsd:import namespace="fbfcab01-c17f-4de5-bd7c-372dee7f9295"/>
    <xsd:import namespace="716e38cc-5fba-4c30-a31c-25ade6dd48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cab01-c17f-4de5-bd7c-372dee7f92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496e2be-aff5-4ce7-a279-781f9738b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e38cc-5fba-4c30-a31c-25ade6dd482d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a9aa318-3281-4234-814c-aab1e27d3912}" ma:internalName="TaxCatchAll" ma:showField="CatchAllData" ma:web="716e38cc-5fba-4c30-a31c-25ade6dd48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334EC5-9EFE-4D0C-8531-001AACDFE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DB9F88-2845-4F0D-A652-79A8A79F95E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214BB94-5744-4DF4-BD90-F84ED0E3D35F}">
  <ds:schemaRefs>
    <ds:schemaRef ds:uri="716e38cc-5fba-4c30-a31c-25ade6dd482d"/>
    <ds:schemaRef ds:uri="fbfcab01-c17f-4de5-bd7c-372dee7f9295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7C3CC117-39C8-41EF-B932-BCB77C59589E}">
  <ds:schemaRefs>
    <ds:schemaRef ds:uri="716e38cc-5fba-4c30-a31c-25ade6dd482d"/>
    <ds:schemaRef ds:uri="fbfcab01-c17f-4de5-bd7c-372dee7f92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Custom</PresentationFormat>
  <Paragraphs>140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Bold</vt:lpstr>
      <vt:lpstr>Arimo</vt:lpstr>
      <vt:lpstr>Arimo Bold</vt:lpstr>
      <vt:lpstr>BentonSans Bold</vt:lpstr>
      <vt:lpstr>BentonSans Book</vt:lpstr>
      <vt:lpstr>Calibri</vt:lpstr>
      <vt:lpstr>Canva Sans</vt:lpstr>
      <vt:lpstr>PT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CMTO AAP CBAA 2023.pptx</dc:title>
  <cp:lastModifiedBy>Central AV Tech</cp:lastModifiedBy>
  <cp:revision>1</cp:revision>
  <dcterms:created xsi:type="dcterms:W3CDTF">2006-08-16T00:00:00Z</dcterms:created>
  <dcterms:modified xsi:type="dcterms:W3CDTF">2023-11-02T21:16:42Z</dcterms:modified>
  <dc:identifier>DAFyODGExKg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0x0101003579D443F5BB4743B623587DC1D1D754</vt:lpwstr>
  </property>
  <property fmtid="{D5CDD505-2E9C-101B-9397-08002B2CF9AE}" pid="3" name="_dlc_DocIdItemGuid">
    <vt:lpwstr>df70624b-af59-4c9d-bedd-4712743a3c94</vt:lpwstr>
  </property>
  <property fmtid="{D5CDD505-2E9C-101B-9397-08002B2CF9AE}" pid="4" name="MediaServiceImageTags">
    <vt:lpwstr/>
  </property>
</Properties>
</file>