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0" r:id="rId6"/>
    <p:sldMasterId id="2147483672" r:id="rId7"/>
    <p:sldMasterId id="2147483723" r:id="rId8"/>
    <p:sldMasterId id="2147483696" r:id="rId9"/>
    <p:sldMasterId id="2147483708" r:id="rId10"/>
  </p:sldMasterIdLst>
  <p:notesMasterIdLst>
    <p:notesMasterId r:id="rId18"/>
  </p:notesMasterIdLst>
  <p:handoutMasterIdLst>
    <p:handoutMasterId r:id="rId19"/>
  </p:handoutMasterIdLst>
  <p:sldIdLst>
    <p:sldId id="290" r:id="rId11"/>
    <p:sldId id="307" r:id="rId12"/>
    <p:sldId id="309" r:id="rId13"/>
    <p:sldId id="308" r:id="rId14"/>
    <p:sldId id="304" r:id="rId15"/>
    <p:sldId id="302" r:id="rId16"/>
    <p:sldId id="30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529">
          <p15:clr>
            <a:srgbClr val="A4A3A4"/>
          </p15:clr>
        </p15:guide>
        <p15:guide id="4" orient="horz" pos="1524">
          <p15:clr>
            <a:srgbClr val="A4A3A4"/>
          </p15:clr>
        </p15:guide>
        <p15:guide id="5" orient="horz" pos="224">
          <p15:clr>
            <a:srgbClr val="A4A3A4"/>
          </p15:clr>
        </p15:guide>
        <p15:guide id="6" pos="226">
          <p15:clr>
            <a:srgbClr val="A4A3A4"/>
          </p15:clr>
        </p15:guide>
        <p15:guide id="7" pos="2880">
          <p15:clr>
            <a:srgbClr val="A4A3A4"/>
          </p15:clr>
        </p15:guide>
        <p15:guide id="8" orient="horz" pos="1904">
          <p15:clr>
            <a:srgbClr val="A4A3A4"/>
          </p15:clr>
        </p15:guide>
        <p15:guide id="9" orient="horz" pos="700">
          <p15:clr>
            <a:srgbClr val="A4A3A4"/>
          </p15:clr>
        </p15:guide>
        <p15:guide id="10" orient="horz" pos="1528">
          <p15:clr>
            <a:srgbClr val="A4A3A4"/>
          </p15:clr>
        </p15:guide>
        <p15:guide id="11" orient="horz" pos="233">
          <p15:clr>
            <a:srgbClr val="A4A3A4"/>
          </p15:clr>
        </p15:guide>
        <p15:guide id="12" orient="horz" pos="1715">
          <p15:clr>
            <a:srgbClr val="A4A3A4"/>
          </p15:clr>
        </p15:guide>
        <p15:guide id="13" orient="horz" pos="203">
          <p15:clr>
            <a:srgbClr val="A4A3A4"/>
          </p15:clr>
        </p15:guide>
        <p15:guide id="14" pos="2733">
          <p15:clr>
            <a:srgbClr val="A4A3A4"/>
          </p15:clr>
        </p15:guide>
        <p15:guide id="15" pos="2830">
          <p15:clr>
            <a:srgbClr val="A4A3A4"/>
          </p15:clr>
        </p15:guide>
        <p15:guide id="16" pos="2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00FF"/>
    <a:srgbClr val="0BD760"/>
    <a:srgbClr val="D336C4"/>
    <a:srgbClr val="004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704"/>
        <p:guide orient="horz" pos="2160"/>
        <p:guide orient="horz" pos="529"/>
        <p:guide orient="horz" pos="1524"/>
        <p:guide orient="horz" pos="224"/>
        <p:guide pos="226"/>
        <p:guide pos="2880"/>
        <p:guide orient="horz" pos="1904"/>
        <p:guide orient="horz" pos="700"/>
        <p:guide orient="horz" pos="1528"/>
        <p:guide orient="horz" pos="233"/>
        <p:guide orient="horz" pos="1715"/>
        <p:guide orient="horz" pos="203"/>
        <p:guide pos="2733"/>
        <p:guide pos="2830"/>
        <p:guide pos="235"/>
      </p:guideLst>
    </p:cSldViewPr>
  </p:slide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6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839E4-A057-084B-A8A0-04F0A2C3F0A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4DCA7-D66F-E34C-A40D-53AA0680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3A92B-D245-C74A-AD1C-A7E9D68C21D7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3DE2B-9EF7-E44A-8A8D-81262F2C7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8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4290" y="2130425"/>
            <a:ext cx="535224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latin typeface="Arial Narrow"/>
                <a:cs typeface="Arial Narrow"/>
              </a:defRPr>
            </a:lvl1pPr>
          </a:lstStyle>
          <a:p>
            <a:r>
              <a:rPr lang="en-AU"/>
              <a:t>TITLE PAGE (30pt Arial Narrow)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290" y="3613923"/>
            <a:ext cx="5352240" cy="63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SUB HEADLINE / PRESENTER (18pt Arial Narrow)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4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>
                <a:latin typeface="Arial Narrow"/>
                <a:cs typeface="Arial Narrow"/>
              </a:rPr>
              <a:t>CONTENT PAGE 2</a:t>
            </a:r>
            <a:br>
              <a:rPr lang="en-US" sz="2400">
                <a:latin typeface="Arial Narrow"/>
                <a:cs typeface="Arial Narrow"/>
              </a:rPr>
            </a:br>
            <a:r>
              <a:rPr lang="en-US" sz="2400">
                <a:latin typeface="Arial Narrow"/>
                <a:cs typeface="Arial Narrow"/>
              </a:rPr>
              <a:t>2 LINES (24pt Arial Narrow)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5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>
                <a:latin typeface="Arial Narrow"/>
                <a:cs typeface="Arial Narrow"/>
              </a:rPr>
              <a:t>CONTENT PAGE 2</a:t>
            </a:r>
            <a:br>
              <a:rPr lang="en-US" sz="2400">
                <a:latin typeface="Arial Narrow"/>
                <a:cs typeface="Arial Narrow"/>
              </a:rPr>
            </a:br>
            <a:r>
              <a:rPr lang="en-US" sz="2400">
                <a:latin typeface="Arial Narrow"/>
                <a:cs typeface="Arial Narrow"/>
              </a:rPr>
              <a:t>2 LINES (24pt Arial Narrow)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70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 marL="742950" indent="-285750">
              <a:buFont typeface="Wingdings" charset="2"/>
              <a:buChar char="§"/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>
                <a:latin typeface="Arial Narrow"/>
                <a:cs typeface="Arial Narrow"/>
              </a:rPr>
              <a:t>CONTENT PAGE 2</a:t>
            </a:r>
            <a:br>
              <a:rPr lang="en-US" sz="2400">
                <a:latin typeface="Arial Narrow"/>
                <a:cs typeface="Arial Narrow"/>
              </a:rPr>
            </a:br>
            <a:r>
              <a:rPr lang="en-US" sz="2400">
                <a:latin typeface="Arial Narrow"/>
                <a:cs typeface="Arial Narrow"/>
              </a:rPr>
              <a:t>2 LINES (24pt Arial Narrow)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60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53" y="1315158"/>
            <a:ext cx="3812093" cy="500647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563736" y="1315158"/>
            <a:ext cx="4148524" cy="5006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>
                <a:latin typeface="Arial Narrow"/>
                <a:cs typeface="Arial Narrow"/>
              </a:rPr>
              <a:t>CONTENT PAGE 2</a:t>
            </a:r>
            <a:br>
              <a:rPr lang="en-US" sz="2400">
                <a:latin typeface="Arial Narrow"/>
                <a:cs typeface="Arial Narrow"/>
              </a:rPr>
            </a:br>
            <a:r>
              <a:rPr lang="en-US" sz="2400">
                <a:latin typeface="Arial Narrow"/>
                <a:cs typeface="Arial Narrow"/>
              </a:rPr>
              <a:t>2 LINES (24pt Arial Narrow)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1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844" y="1315158"/>
            <a:ext cx="2484666" cy="500647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3216922" y="1315158"/>
            <a:ext cx="5511828" cy="5006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>
                <a:latin typeface="Arial Narrow"/>
                <a:cs typeface="Arial Narrow"/>
              </a:rPr>
              <a:t>CONTENT PAGE 2</a:t>
            </a:r>
            <a:br>
              <a:rPr lang="en-US" sz="2400">
                <a:latin typeface="Arial Narrow"/>
                <a:cs typeface="Arial Narrow"/>
              </a:rPr>
            </a:br>
            <a:r>
              <a:rPr lang="en-US" sz="2400">
                <a:latin typeface="Arial Narrow"/>
                <a:cs typeface="Arial Narrow"/>
              </a:rPr>
              <a:t>2 LINES (24pt Arial Narrow)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71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7596606" y="6376719"/>
            <a:ext cx="12121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4B116A7-1BBE-0246-8B18-68B8A757ECD8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509445" y="1315158"/>
            <a:ext cx="8288662" cy="50064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8052" y="217549"/>
            <a:ext cx="5223117" cy="77405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None/>
              <a:defRPr sz="2400">
                <a:latin typeface="Arial Narrow"/>
                <a:cs typeface="Arial Narrow"/>
              </a:defRPr>
            </a:lvl1pPr>
          </a:lstStyle>
          <a:p>
            <a:pPr lvl="0"/>
            <a:r>
              <a:rPr lang="en-US" sz="2400">
                <a:latin typeface="Arial Narrow"/>
                <a:cs typeface="Arial Narrow"/>
              </a:rPr>
              <a:t>CONTENT PAGE 2</a:t>
            </a:r>
            <a:br>
              <a:rPr lang="en-US" sz="2400">
                <a:latin typeface="Arial Narrow"/>
                <a:cs typeface="Arial Narrow"/>
              </a:rPr>
            </a:br>
            <a:r>
              <a:rPr lang="en-US" sz="2400">
                <a:latin typeface="Arial Narrow"/>
                <a:cs typeface="Arial Narrow"/>
              </a:rPr>
              <a:t>2 LINES (24pt Arial Narrow)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0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74290" y="2130425"/>
            <a:ext cx="5352240" cy="1470025"/>
          </a:xfrm>
          <a:prstGeom prst="rect">
            <a:avLst/>
          </a:prstGeom>
        </p:spPr>
        <p:txBody>
          <a:bodyPr anchor="ctr"/>
          <a:lstStyle>
            <a:lvl1pPr algn="l">
              <a:defRPr sz="30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AU"/>
              <a:t>TITLE PAGE (30pt Arial Narrow)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290" y="3613923"/>
            <a:ext cx="5352240" cy="63318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SUB HEADLINE / PRESENTER (18pt Arial Narrow)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80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8054834" y="63847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8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231260"/>
            <a:ext cx="8319621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7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126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 marL="1143000" indent="-228600">
              <a:buFont typeface="Wingdings" charset="2"/>
              <a:buChar char="§"/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&amp;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86278" y="1088125"/>
            <a:ext cx="5511828" cy="4743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1896"/>
            <a:ext cx="8229600" cy="510825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/>
                <a:cs typeface="Arial Narrow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57200" y="1088125"/>
            <a:ext cx="2484666" cy="4743791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latin typeface="Arial"/>
                <a:cs typeface="Arial"/>
              </a:defRPr>
            </a:lvl1pPr>
            <a:lvl2pPr>
              <a:defRPr sz="2000"/>
            </a:lvl2pPr>
            <a:lvl3pPr marL="1143000" indent="-228600">
              <a:buFont typeface="Wingdings" charset="2"/>
              <a:buChar char="§"/>
              <a:defRPr sz="1800"/>
            </a:lvl3pPr>
            <a:lvl4pPr>
              <a:defRPr sz="1600"/>
            </a:lvl4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3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509445" y="1031359"/>
            <a:ext cx="8288662" cy="4871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465607" y="141896"/>
            <a:ext cx="8332500" cy="487491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6" name="Slide Number Placeholder 6"/>
          <p:cNvSpPr txBox="1">
            <a:spLocks/>
          </p:cNvSpPr>
          <p:nvPr userDrawn="1"/>
        </p:nvSpPr>
        <p:spPr>
          <a:xfrm>
            <a:off x="4076885" y="6356350"/>
            <a:ext cx="99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4B116A7-1BBE-0246-8B18-68B8A757ECD8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283494" y="2362514"/>
            <a:ext cx="5494159" cy="1470025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latin typeface="Arial Narrow"/>
                <a:cs typeface="Arial Narrow"/>
              </a:defRPr>
            </a:lvl1pPr>
          </a:lstStyle>
          <a:p>
            <a:r>
              <a:rPr lang="en-US" sz="3000">
                <a:solidFill>
                  <a:srgbClr val="000000"/>
                </a:solidFill>
                <a:latin typeface="Arial Narrow"/>
                <a:cs typeface="Arial Narrow"/>
              </a:rPr>
              <a:t>SECTION BREAK 2 </a:t>
            </a:r>
            <a:br>
              <a:rPr lang="en-US" sz="3000">
                <a:solidFill>
                  <a:srgbClr val="000000"/>
                </a:solidFill>
                <a:latin typeface="Arial Narrow"/>
                <a:cs typeface="Arial Narrow"/>
              </a:rPr>
            </a:br>
            <a:r>
              <a:rPr lang="en-US" sz="3000">
                <a:solidFill>
                  <a:srgbClr val="000000"/>
                </a:solidFill>
                <a:latin typeface="Arial Narrow"/>
                <a:cs typeface="Arial Narrow"/>
              </a:rPr>
              <a:t>(30pt Arial Narrow)</a:t>
            </a:r>
          </a:p>
        </p:txBody>
      </p:sp>
    </p:spTree>
    <p:extLst>
      <p:ext uri="{BB962C8B-B14F-4D97-AF65-F5344CB8AC3E}">
        <p14:creationId xmlns:p14="http://schemas.microsoft.com/office/powerpoint/2010/main" val="30767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4634" y="2582358"/>
            <a:ext cx="5326327" cy="1963182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3000" baseline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pPr lvl="0"/>
            <a:r>
              <a:rPr lang="en-AU"/>
              <a:t>SECTION BREAK 1 </a:t>
            </a:r>
            <a:br>
              <a:rPr lang="en-AU"/>
            </a:br>
            <a:r>
              <a:rPr lang="en-AU"/>
              <a:t>(30pt Arial Narrow)</a:t>
            </a:r>
          </a:p>
        </p:txBody>
      </p:sp>
    </p:spTree>
    <p:extLst>
      <p:ext uri="{BB962C8B-B14F-4D97-AF65-F5344CB8AC3E}">
        <p14:creationId xmlns:p14="http://schemas.microsoft.com/office/powerpoint/2010/main" val="296704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How to use the Monash Brand template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DCB2-E1AF-CF45-BF86-32B8D7F4E267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PPT templates-1-standard-FIN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s-1-standard-FINAL-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7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116A7-1BBE-0246-8B18-68B8A757ECD8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PPT templates-1-standard-covers-3-1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5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22" r:id="rId2"/>
    <p:sldLayoutId id="2147483676" r:id="rId3"/>
    <p:sldLayoutId id="2147483720" r:id="rId4"/>
    <p:sldLayoutId id="2147483681" r:id="rId5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s-1-standard-covers-3-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9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 templates-1-standard-covers-3-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0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-templates-1-standard-6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0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2" r:id="rId3"/>
    <p:sldLayoutId id="2147483718" r:id="rId4"/>
    <p:sldLayoutId id="2147483721" r:id="rId5"/>
    <p:sldLayoutId id="2147483717" r:id="rId6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Community Music Radio: Building the Music-Media Ecosystem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2576" y="324839"/>
            <a:ext cx="1538351" cy="569387"/>
          </a:xfrm>
          <a:prstGeom prst="rect">
            <a:avLst/>
          </a:prstGeom>
          <a:noFill/>
        </p:spPr>
        <p:txBody>
          <a:bodyPr wrap="square" lIns="0" tIns="0" bIns="0" rtlCol="0" anchor="t">
            <a:spAutoFit/>
          </a:bodyPr>
          <a:lstStyle/>
          <a:p>
            <a:r>
              <a:rPr lang="en-GB" sz="1850">
                <a:solidFill>
                  <a:srgbClr val="006DAE"/>
                </a:solidFill>
                <a:latin typeface="Arial Narrow"/>
                <a:cs typeface="Arial Narrow"/>
              </a:rPr>
              <a:t>MONASH</a:t>
            </a:r>
            <a:br>
              <a:rPr lang="en-GB" sz="1850" baseline="30000">
                <a:latin typeface="Arial Narrow"/>
                <a:cs typeface="Arial Narrow"/>
              </a:rPr>
            </a:br>
            <a:r>
              <a:rPr lang="en-GB" sz="1850">
                <a:latin typeface="Arial Narrow"/>
                <a:cs typeface="Arial Narrow"/>
              </a:rPr>
              <a:t>ARTS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238387-BEF5-A05D-402A-F43C5C830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290" y="4118420"/>
            <a:ext cx="5352240" cy="1565688"/>
          </a:xfrm>
        </p:spPr>
        <p:txBody>
          <a:bodyPr/>
          <a:lstStyle/>
          <a:p>
            <a:r>
              <a:rPr lang="en-US"/>
              <a:t>Assoc Professor Shane Homan (Monash) </a:t>
            </a:r>
          </a:p>
          <a:p>
            <a:r>
              <a:rPr lang="en-US"/>
              <a:t>Professor Susan Forde (Griffith) </a:t>
            </a:r>
          </a:p>
          <a:p>
            <a:r>
              <a:rPr lang="en-US"/>
              <a:t>Professor Heather Anderson (Monash)</a:t>
            </a:r>
          </a:p>
        </p:txBody>
      </p:sp>
    </p:spTree>
    <p:extLst>
      <p:ext uri="{BB962C8B-B14F-4D97-AF65-F5344CB8AC3E}">
        <p14:creationId xmlns:p14="http://schemas.microsoft.com/office/powerpoint/2010/main" val="332904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CD8B-4054-35FC-58EA-F7E449DCB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1C443-AB2E-5BB2-6088-071772ECB5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/>
              <a:t>3 year ARC Linkage project (2023-2025)</a:t>
            </a:r>
          </a:p>
          <a:p>
            <a:r>
              <a:rPr lang="en-US" sz="2000"/>
              <a:t>Partners: CBAA; CBF; Creative Australia; APRA AMCOS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 b="1"/>
              <a:t>Team</a:t>
            </a:r>
          </a:p>
          <a:p>
            <a:r>
              <a:rPr lang="en-US" sz="2000"/>
              <a:t>Shane Homan (Monash): music policy; cultural policy; music industries</a:t>
            </a:r>
          </a:p>
          <a:p>
            <a:r>
              <a:rPr lang="en-US" sz="2000"/>
              <a:t>Susan Forde (Griffith): community media; radio; Indigenous media</a:t>
            </a:r>
          </a:p>
          <a:p>
            <a:r>
              <a:rPr lang="en-US" sz="2000"/>
              <a:t>Heather Anderson (Monash): macroeconomic modelling; statistical and econometric analysis</a:t>
            </a:r>
          </a:p>
          <a:p>
            <a:r>
              <a:rPr lang="en-US" sz="2000"/>
              <a:t>Erin Maclean (Griffith Research Assistant)</a:t>
            </a:r>
          </a:p>
          <a:p>
            <a:r>
              <a:rPr lang="en-US" sz="2000"/>
              <a:t>Sarah Hellyer (Monash Research Assistant)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06F2-B5B0-A84F-8DED-087DAF5D0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91176-E7BE-D841-9FD8-BB9DFA7181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To map and assess the impact of community music radio.</a:t>
            </a:r>
          </a:p>
          <a:p>
            <a:r>
              <a:rPr lang="en-US"/>
              <a:t>Establish a database of the economic and sociocultural contributions of community music radio.</a:t>
            </a:r>
          </a:p>
          <a:p>
            <a:r>
              <a:rPr lang="en-US"/>
              <a:t>Assess the role of community music stations in the discoverability and visibility of Australian music on global digital platforms.</a:t>
            </a:r>
          </a:p>
          <a:p>
            <a:r>
              <a:rPr lang="en-US"/>
              <a:t>Produce a series of community music radio station and music artist case studies of diverse music genres and locations.</a:t>
            </a:r>
          </a:p>
          <a:p>
            <a:r>
              <a:rPr lang="en-US"/>
              <a:t>Provide a nationwide database and reports to inform industry and government policies.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3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C5FB2-EB80-1841-AE0D-65D6E911E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 / Overlapping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5D749-076E-8C49-8AD4-F00B44F33B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1. Data (CBAA Listener Surveys; </a:t>
            </a:r>
            <a:r>
              <a:rPr lang="en-US" err="1"/>
              <a:t>Amrap</a:t>
            </a:r>
            <a:r>
              <a:rPr lang="en-US"/>
              <a:t> surveys: other CBF, CBAA data)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2. Case Study Stations (interviews (station personnel);</a:t>
            </a:r>
          </a:p>
          <a:p>
            <a:pPr marL="0" indent="0">
              <a:buNone/>
            </a:pPr>
            <a:r>
              <a:rPr lang="en-US"/>
              <a:t>Listener focus group interviews; resources mapping)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3. Artist Case Studies (career pathways, impact)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4. Economic and Sociocultural Contribution (measuring inputs, outputs, outcomes and impacts)</a:t>
            </a:r>
          </a:p>
        </p:txBody>
      </p:sp>
    </p:spTree>
    <p:extLst>
      <p:ext uri="{BB962C8B-B14F-4D97-AF65-F5344CB8AC3E}">
        <p14:creationId xmlns:p14="http://schemas.microsoft.com/office/powerpoint/2010/main" val="3664897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A9B8-77A0-6F45-50B6-45DF6CC93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Contributions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378E37-8E26-7B77-434B-DF05C8DB0B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52796"/>
            <a:ext cx="8320088" cy="308417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2F2A9-CAE3-1340-093C-B80CC2B46036}"/>
              </a:ext>
            </a:extLst>
          </p:cNvPr>
          <p:cNvSpPr txBox="1"/>
          <p:nvPr/>
        </p:nvSpPr>
        <p:spPr>
          <a:xfrm>
            <a:off x="630620" y="935421"/>
            <a:ext cx="80561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SROI (Social Return On Investment) model: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00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EB18F-0783-C49D-79B6-AA2B30AD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Stations (+ </a:t>
            </a:r>
            <a:r>
              <a:rPr lang="en-US" err="1"/>
              <a:t>Amrap</a:t>
            </a:r>
            <a:r>
              <a:rPr lang="en-US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7C27F-0AB8-111F-D37F-FCC092528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790832"/>
            <a:ext cx="8319621" cy="4966391"/>
          </a:xfrm>
        </p:spPr>
        <p:txBody>
          <a:bodyPr numCol="2"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4EB (Brisbane)</a:t>
            </a:r>
          </a:p>
          <a:p>
            <a:r>
              <a:rPr lang="en-US"/>
              <a:t>Edge Radio (Hobart)</a:t>
            </a:r>
          </a:p>
          <a:p>
            <a:r>
              <a:rPr lang="en-US"/>
              <a:t>RRR (Melbourne)</a:t>
            </a:r>
          </a:p>
          <a:p>
            <a:r>
              <a:rPr lang="en-US"/>
              <a:t>Fresh FM (Adelaide)</a:t>
            </a:r>
          </a:p>
          <a:p>
            <a:r>
              <a:rPr lang="en-US"/>
              <a:t>8CCC (Tennant Creek)</a:t>
            </a:r>
          </a:p>
          <a:p>
            <a:r>
              <a:rPr lang="en-US"/>
              <a:t>3KND (Bundoora)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RTR (Perth)</a:t>
            </a:r>
          </a:p>
          <a:p>
            <a:r>
              <a:rPr lang="en-US"/>
              <a:t>Triple A (Brisbane)</a:t>
            </a:r>
          </a:p>
          <a:p>
            <a:r>
              <a:rPr lang="en-US" err="1"/>
              <a:t>Fbi</a:t>
            </a:r>
            <a:r>
              <a:rPr lang="en-US"/>
              <a:t> (Sydney)</a:t>
            </a:r>
          </a:p>
          <a:p>
            <a:r>
              <a:rPr lang="en-US" err="1"/>
              <a:t>ArtSound</a:t>
            </a:r>
            <a:r>
              <a:rPr lang="en-US"/>
              <a:t> (Canberra)</a:t>
            </a:r>
          </a:p>
          <a:p>
            <a:r>
              <a:rPr lang="en-US"/>
              <a:t>Rhema FM (Newcastle)</a:t>
            </a:r>
          </a:p>
          <a:p>
            <a:r>
              <a:rPr lang="en-US" err="1"/>
              <a:t>Amrap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C9F31-72FF-EC70-0669-944B031B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Economic &amp; Cultural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4AF8F-91FB-D486-9D7B-73AF41393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840828"/>
            <a:ext cx="8319621" cy="4916395"/>
          </a:xfrm>
        </p:spPr>
        <p:txBody>
          <a:bodyPr/>
          <a:lstStyle/>
          <a:p>
            <a:pPr marL="0" indent="0">
              <a:buNone/>
            </a:pPr>
            <a:r>
              <a:rPr lang="en-US" sz="2200"/>
              <a:t>Beyond singular / nationwide data collections:</a:t>
            </a:r>
          </a:p>
          <a:p>
            <a:endParaRPr lang="en-US" sz="2200"/>
          </a:p>
          <a:p>
            <a:r>
              <a:rPr lang="en-US" sz="2200"/>
              <a:t>Distinctive role that stations play in visibility, promotion of Australian artists (and wider Australian cultural/creative economy)</a:t>
            </a:r>
          </a:p>
          <a:p>
            <a:pPr marL="0" indent="0">
              <a:buNone/>
            </a:pPr>
            <a:endParaRPr lang="en-US" sz="2200"/>
          </a:p>
          <a:p>
            <a:r>
              <a:rPr lang="en-US" sz="2200"/>
              <a:t>Challenges of delivery, digital content platforms</a:t>
            </a:r>
          </a:p>
          <a:p>
            <a:pPr marL="0" indent="0">
              <a:buNone/>
            </a:pPr>
            <a:endParaRPr lang="en-US" sz="2200"/>
          </a:p>
          <a:p>
            <a:r>
              <a:rPr lang="en-US" sz="2200"/>
              <a:t>Forms of ‘social capital’ that circulate within and outside community music radio stations; and between listeners, programs and stations (and venues, festivals ….)</a:t>
            </a:r>
          </a:p>
          <a:p>
            <a:endParaRPr lang="en-US" sz="2200"/>
          </a:p>
          <a:p>
            <a:r>
              <a:rPr lang="en-US" sz="2200"/>
              <a:t>Industrial, policy implications</a:t>
            </a:r>
          </a:p>
          <a:p>
            <a:pPr marL="0" indent="0">
              <a:buNone/>
            </a:pPr>
            <a:endParaRPr lang="en-US" sz="220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619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_1">
  <a:themeElements>
    <a:clrScheme name="Monash Colour Palette">
      <a:dk1>
        <a:sysClr val="windowText" lastClr="000000"/>
      </a:dk1>
      <a:lt1>
        <a:sysClr val="window" lastClr="FFFFFF"/>
      </a:lt1>
      <a:dk2>
        <a:srgbClr val="006DAE"/>
      </a:dk2>
      <a:lt2>
        <a:srgbClr val="939597"/>
      </a:lt2>
      <a:accent1>
        <a:srgbClr val="E3E5E5"/>
      </a:accent1>
      <a:accent2>
        <a:srgbClr val="ECECEC"/>
      </a:accent2>
      <a:accent3>
        <a:srgbClr val="FF002B"/>
      </a:accent3>
      <a:accent4>
        <a:srgbClr val="00AC3E"/>
      </a:accent4>
      <a:accent5>
        <a:srgbClr val="009FDA"/>
      </a:accent5>
      <a:accent6>
        <a:srgbClr val="8177E7"/>
      </a:accent6>
      <a:hlink>
        <a:srgbClr val="EE64A4"/>
      </a:hlink>
      <a:folHlink>
        <a:srgbClr val="FC622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slide_2">
  <a:themeElements>
    <a:clrScheme name="Monash Black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tandard slide">
  <a:themeElements>
    <a:clrScheme name="Monash University">
      <a:dk1>
        <a:srgbClr val="000000"/>
      </a:dk1>
      <a:lt1>
        <a:srgbClr val="FFFFFF"/>
      </a:lt1>
      <a:dk2>
        <a:srgbClr val="006DAE"/>
      </a:dk2>
      <a:lt2>
        <a:srgbClr val="CCCCCC"/>
      </a:lt2>
      <a:accent1>
        <a:srgbClr val="FF002B"/>
      </a:accent1>
      <a:accent2>
        <a:srgbClr val="FC622E"/>
      </a:accent2>
      <a:accent3>
        <a:srgbClr val="829356"/>
      </a:accent3>
      <a:accent4>
        <a:srgbClr val="00AC3E"/>
      </a:accent4>
      <a:accent5>
        <a:srgbClr val="009FDA"/>
      </a:accent5>
      <a:accent6>
        <a:srgbClr val="8177E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ection break 2">
  <a:themeElements>
    <a:clrScheme name="Monash Colour Palette">
      <a:dk1>
        <a:sysClr val="windowText" lastClr="000000"/>
      </a:dk1>
      <a:lt1>
        <a:sysClr val="window" lastClr="FFFFFF"/>
      </a:lt1>
      <a:dk2>
        <a:srgbClr val="006DAE"/>
      </a:dk2>
      <a:lt2>
        <a:srgbClr val="939597"/>
      </a:lt2>
      <a:accent1>
        <a:srgbClr val="E3E5E5"/>
      </a:accent1>
      <a:accent2>
        <a:srgbClr val="ECECEC"/>
      </a:accent2>
      <a:accent3>
        <a:srgbClr val="FF002B"/>
      </a:accent3>
      <a:accent4>
        <a:srgbClr val="00AC3E"/>
      </a:accent4>
      <a:accent5>
        <a:srgbClr val="009FDA"/>
      </a:accent5>
      <a:accent6>
        <a:srgbClr val="8177E7"/>
      </a:accent6>
      <a:hlink>
        <a:srgbClr val="EE64A4"/>
      </a:hlink>
      <a:folHlink>
        <a:srgbClr val="FC62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ection break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bfcab01-c17f-4de5-bd7c-372dee7f9295">
      <Terms xmlns="http://schemas.microsoft.com/office/infopath/2007/PartnerControls"/>
    </lcf76f155ced4ddcb4097134ff3c332f>
    <TaxCatchAll xmlns="716e38cc-5fba-4c30-a31c-25ade6dd482d" xsi:nil="true"/>
    <_dlc_DocId xmlns="716e38cc-5fba-4c30-a31c-25ade6dd482d">NR7Y5HA6T3VM-1690623310-53158</_dlc_DocId>
    <_dlc_DocIdUrl xmlns="716e38cc-5fba-4c30-a31c-25ade6dd482d">
      <Url>https://centralav.sharepoint.com/_layouts/15/DocIdRedir.aspx?ID=NR7Y5HA6T3VM-1690623310-53158</Url>
      <Description>NR7Y5HA6T3VM-1690623310-53158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79D443F5BB4743B623587DC1D1D754" ma:contentTypeVersion="18" ma:contentTypeDescription="Create a new document." ma:contentTypeScope="" ma:versionID="dff1a562c7ff5f7856327cd0b957c35d">
  <xsd:schema xmlns:xsd="http://www.w3.org/2001/XMLSchema" xmlns:xs="http://www.w3.org/2001/XMLSchema" xmlns:p="http://schemas.microsoft.com/office/2006/metadata/properties" xmlns:ns2="fbfcab01-c17f-4de5-bd7c-372dee7f9295" xmlns:ns3="716e38cc-5fba-4c30-a31c-25ade6dd482d" targetNamespace="http://schemas.microsoft.com/office/2006/metadata/properties" ma:root="true" ma:fieldsID="23f4a8f62127354b5d7e3644574da9d6" ns2:_="" ns3:_="">
    <xsd:import namespace="fbfcab01-c17f-4de5-bd7c-372dee7f9295"/>
    <xsd:import namespace="716e38cc-5fba-4c30-a31c-25ade6dd48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fcab01-c17f-4de5-bd7c-372dee7f92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b496e2be-aff5-4ce7-a279-781f9738b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e38cc-5fba-4c30-a31c-25ade6dd482d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ca9aa318-3281-4234-814c-aab1e27d3912}" ma:internalName="TaxCatchAll" ma:showField="CatchAllData" ma:web="716e38cc-5fba-4c30-a31c-25ade6dd48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FC224E3-3C13-465D-85E0-9A5D74F5FD7F}">
  <ds:schemaRefs>
    <ds:schemaRef ds:uri="716e38cc-5fba-4c30-a31c-25ade6dd482d"/>
    <ds:schemaRef ds:uri="fbfcab01-c17f-4de5-bd7c-372dee7f929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8E711C4-8C7F-4711-9130-5F35DD86962E}">
  <ds:schemaRefs>
    <ds:schemaRef ds:uri="716e38cc-5fba-4c30-a31c-25ade6dd482d"/>
    <ds:schemaRef ds:uri="fbfcab01-c17f-4de5-bd7c-372dee7f92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EA53A7B-DEBB-4F96-89C9-6F50EE900A4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B42B1AB-9183-45E4-B33A-3CC01E63306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On-screen Show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Narrow</vt:lpstr>
      <vt:lpstr>Calibri</vt:lpstr>
      <vt:lpstr>Wingdings</vt:lpstr>
      <vt:lpstr>Title slide_1</vt:lpstr>
      <vt:lpstr>Title slide_2</vt:lpstr>
      <vt:lpstr>1_Standard slide</vt:lpstr>
      <vt:lpstr>Section break 2</vt:lpstr>
      <vt:lpstr>Section break 1</vt:lpstr>
      <vt:lpstr>4_Custom Design</vt:lpstr>
      <vt:lpstr>Community Music Radio: Building the Music-Media Ecosystem</vt:lpstr>
      <vt:lpstr>Project Overview</vt:lpstr>
      <vt:lpstr>Project Objectives</vt:lpstr>
      <vt:lpstr>Method / Overlapping Stages</vt:lpstr>
      <vt:lpstr>Economic Contributions</vt:lpstr>
      <vt:lpstr>Case Study Stations (+ Amrap)</vt:lpstr>
      <vt:lpstr>Economic &amp; Cultural Value</vt:lpstr>
    </vt:vector>
  </TitlesOfParts>
  <Company>Monash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 (30pt Arial Narrow)</dc:title>
  <dc:creator>Microsoft Office User</dc:creator>
  <cp:lastModifiedBy>Central AV Tech</cp:lastModifiedBy>
  <cp:revision>1</cp:revision>
  <cp:lastPrinted>2016-03-02T22:29:47Z</cp:lastPrinted>
  <dcterms:created xsi:type="dcterms:W3CDTF">2015-12-11T00:28:24Z</dcterms:created>
  <dcterms:modified xsi:type="dcterms:W3CDTF">2023-11-01T23:49:53Z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0x0101003579D443F5BB4743B623587DC1D1D754</vt:lpwstr>
  </property>
  <property fmtid="{D5CDD505-2E9C-101B-9397-08002B2CF9AE}" pid="3" name="_dlc_DocIdItemGuid">
    <vt:lpwstr>5480aff9-a805-4fa6-aa61-9723644b6a1e</vt:lpwstr>
  </property>
  <property fmtid="{D5CDD505-2E9C-101B-9397-08002B2CF9AE}" pid="4" name="MediaServiceImageTags">
    <vt:lpwstr/>
  </property>
</Properties>
</file>