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notesMasterIdLst>
    <p:notesMasterId r:id="rId14"/>
  </p:notesMasterIdLst>
  <p:sldIdLst>
    <p:sldId id="295" r:id="rId2"/>
    <p:sldId id="256" r:id="rId3"/>
    <p:sldId id="279" r:id="rId4"/>
    <p:sldId id="276" r:id="rId5"/>
    <p:sldId id="263" r:id="rId6"/>
    <p:sldId id="277" r:id="rId7"/>
    <p:sldId id="273" r:id="rId8"/>
    <p:sldId id="274" r:id="rId9"/>
    <p:sldId id="275" r:id="rId10"/>
    <p:sldId id="278" r:id="rId11"/>
    <p:sldId id="266" r:id="rId12"/>
    <p:sldId id="2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8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29049-FE0D-46CE-A906-159B0C0EB584}" v="974" dt="2023-09-03T14:18:04.898"/>
    <p1510:client id="{5753300C-2FD7-B1C8-14BF-B7CC40A9A811}" v="27" vWet="28" dt="2023-09-03T11:19:10.410"/>
    <p1510:client id="{A0E8C876-C5C7-5B49-A6EA-2795B2A054E6}" v="1686" dt="2023-09-03T14:19:04.447"/>
    <p1510:client id="{FB8B6D7B-77F6-61D4-DC70-35244EF38DF6}" v="27" dt="2023-11-01T06:52:4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68" d="100"/>
          <a:sy n="68" d="100"/>
        </p:scale>
        <p:origin x="94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3EC7B-6B71-A84C-A9EC-0122E3547310}"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D774D-69A2-574C-A3BC-78A35BFD221B}" type="slidenum">
              <a:rPr lang="en-US" smtClean="0"/>
              <a:t>‹#›</a:t>
            </a:fld>
            <a:endParaRPr lang="en-US"/>
          </a:p>
        </p:txBody>
      </p:sp>
    </p:spTree>
    <p:extLst>
      <p:ext uri="{BB962C8B-B14F-4D97-AF65-F5344CB8AC3E}">
        <p14:creationId xmlns:p14="http://schemas.microsoft.com/office/powerpoint/2010/main" val="135503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D774D-69A2-574C-A3BC-78A35BFD221B}" type="slidenum">
              <a:rPr lang="en-US" smtClean="0"/>
              <a:t>2</a:t>
            </a:fld>
            <a:endParaRPr lang="en-US"/>
          </a:p>
        </p:txBody>
      </p:sp>
    </p:spTree>
    <p:extLst>
      <p:ext uri="{BB962C8B-B14F-4D97-AF65-F5344CB8AC3E}">
        <p14:creationId xmlns:p14="http://schemas.microsoft.com/office/powerpoint/2010/main" val="272423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5D774D-69A2-574C-A3BC-78A35BFD221B}" type="slidenum">
              <a:rPr lang="en-US" smtClean="0"/>
              <a:t>11</a:t>
            </a:fld>
            <a:endParaRPr lang="en-US"/>
          </a:p>
        </p:txBody>
      </p:sp>
    </p:spTree>
    <p:extLst>
      <p:ext uri="{BB962C8B-B14F-4D97-AF65-F5344CB8AC3E}">
        <p14:creationId xmlns:p14="http://schemas.microsoft.com/office/powerpoint/2010/main" val="396675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a:lnSpc>
                <a:spcPct val="90000"/>
              </a:lnSpc>
              <a:spcAft>
                <a:spcPts val="600"/>
              </a:spcAft>
            </a:pPr>
            <a:r>
              <a:rPr lang="en-US" dirty="0">
                <a:solidFill>
                  <a:schemeClr val="tx1"/>
                </a:solidFill>
                <a:latin typeface="Arial" panose="020B0604020202020204" pitchFamily="34" charset="0"/>
                <a:cs typeface="Arial" panose="020B0604020202020204" pitchFamily="34" charset="0"/>
              </a:rPr>
              <a:t>Before we begin, we’d like to </a:t>
            </a:r>
            <a:r>
              <a:rPr lang="en-US" dirty="0" err="1">
                <a:solidFill>
                  <a:schemeClr val="tx1"/>
                </a:solidFill>
                <a:latin typeface="Arial" panose="020B0604020202020204" pitchFamily="34" charset="0"/>
                <a:cs typeface="Arial" panose="020B0604020202020204" pitchFamily="34" charset="0"/>
              </a:rPr>
              <a:t>a</a:t>
            </a:r>
            <a:r>
              <a:rPr lang="en-US" sz="1200" i="1" dirty="0" err="1">
                <a:solidFill>
                  <a:schemeClr val="tx2"/>
                </a:solidFill>
              </a:rPr>
              <a:t>We</a:t>
            </a:r>
            <a:r>
              <a:rPr lang="en-US" sz="1200" i="1" dirty="0">
                <a:solidFill>
                  <a:schemeClr val="tx2"/>
                </a:solidFill>
              </a:rPr>
              <a:t> acknowledge the Kaurna people of </a:t>
            </a:r>
            <a:r>
              <a:rPr lang="en-US" sz="1200" i="1" dirty="0" err="1">
                <a:solidFill>
                  <a:schemeClr val="tx2"/>
                </a:solidFill>
              </a:rPr>
              <a:t>Tarndanya</a:t>
            </a:r>
            <a:r>
              <a:rPr lang="en-US" sz="1200" i="1" dirty="0">
                <a:solidFill>
                  <a:schemeClr val="tx2"/>
                </a:solidFill>
              </a:rPr>
              <a:t> and pay respect to their Elders both past and present</a:t>
            </a:r>
            <a:endParaRPr lang="en-US" sz="1200" dirty="0">
              <a:solidFill>
                <a:schemeClr val="tx2"/>
              </a:solidFill>
            </a:endParaRPr>
          </a:p>
          <a:p>
            <a:pPr algn="l"/>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 recognize this country now known as Australia is a colonized nation and sovereignty has never been ceded by the original inhabitants.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We’d also like to pay respects to the </a:t>
            </a:r>
            <a:r>
              <a:rPr lang="en-US" dirty="0" err="1">
                <a:solidFill>
                  <a:schemeClr val="tx1"/>
                </a:solidFill>
                <a:latin typeface="Arial" panose="020B0604020202020204" pitchFamily="34" charset="0"/>
                <a:cs typeface="Arial" panose="020B0604020202020204" pitchFamily="34" charset="0"/>
              </a:rPr>
              <a:t>Jagarra</a:t>
            </a:r>
            <a:r>
              <a:rPr lang="en-US" dirty="0">
                <a:solidFill>
                  <a:schemeClr val="tx1"/>
                </a:solidFill>
                <a:latin typeface="Arial" panose="020B0604020202020204" pitchFamily="34" charset="0"/>
                <a:cs typeface="Arial" panose="020B0604020202020204" pitchFamily="34" charset="0"/>
              </a:rPr>
              <a:t> and </a:t>
            </a:r>
            <a:r>
              <a:rPr lang="en-US" dirty="0" err="1">
                <a:solidFill>
                  <a:schemeClr val="tx1"/>
                </a:solidFill>
                <a:latin typeface="Arial" panose="020B0604020202020204" pitchFamily="34" charset="0"/>
                <a:cs typeface="Arial" panose="020B0604020202020204" pitchFamily="34" charset="0"/>
              </a:rPr>
              <a:t>Turrabul</a:t>
            </a:r>
            <a:r>
              <a:rPr lang="en-US" dirty="0">
                <a:solidFill>
                  <a:schemeClr val="tx1"/>
                </a:solidFill>
                <a:latin typeface="Arial" panose="020B0604020202020204" pitchFamily="34" charset="0"/>
                <a:cs typeface="Arial" panose="020B0604020202020204" pitchFamily="34" charset="0"/>
              </a:rPr>
              <a:t> people, who’s land we live and work on</a:t>
            </a:r>
          </a:p>
          <a:p>
            <a:r>
              <a:rPr lang="en-US" dirty="0">
                <a:solidFill>
                  <a:schemeClr val="tx1"/>
                </a:solidFill>
                <a:latin typeface="Arial" panose="020B0604020202020204" pitchFamily="34" charset="0"/>
                <a:cs typeface="Arial" panose="020B0604020202020204" pitchFamily="34" charset="0"/>
              </a:rPr>
              <a:t>And to the custodians of the other places we visited for our research,</a:t>
            </a:r>
          </a:p>
          <a:p>
            <a:r>
              <a:rPr lang="en-US" dirty="0">
                <a:solidFill>
                  <a:schemeClr val="tx1"/>
                </a:solidFill>
                <a:latin typeface="Arial" panose="020B0604020202020204" pitchFamily="34" charset="0"/>
                <a:cs typeface="Arial" panose="020B0604020202020204" pitchFamily="34" charset="0"/>
              </a:rPr>
              <a:t> the </a:t>
            </a:r>
            <a:r>
              <a:rPr lang="en-AU" b="0" i="0" dirty="0" err="1">
                <a:solidFill>
                  <a:schemeClr val="tx1"/>
                </a:solidFill>
                <a:effectLst/>
                <a:latin typeface="Arial" panose="020B0604020202020204" pitchFamily="34" charset="0"/>
                <a:cs typeface="Arial" panose="020B0604020202020204" pitchFamily="34" charset="0"/>
              </a:rPr>
              <a:t>Wiradyuri</a:t>
            </a:r>
            <a:r>
              <a:rPr lang="en-AU" b="0" i="0" dirty="0">
                <a:solidFill>
                  <a:schemeClr val="tx1"/>
                </a:solidFill>
                <a:effectLst/>
                <a:latin typeface="Arial" panose="020B0604020202020204" pitchFamily="34" charset="0"/>
                <a:cs typeface="Arial" panose="020B0604020202020204" pitchFamily="34" charset="0"/>
              </a:rPr>
              <a:t> people in Bathurst, </a:t>
            </a:r>
          </a:p>
          <a:p>
            <a:r>
              <a:rPr lang="en-AU" b="0" i="0" dirty="0">
                <a:solidFill>
                  <a:schemeClr val="tx1"/>
                </a:solidFill>
                <a:effectLst/>
                <a:latin typeface="Arial" panose="020B0604020202020204" pitchFamily="34" charset="0"/>
                <a:cs typeface="Arial" panose="020B0604020202020204" pitchFamily="34" charset="0"/>
              </a:rPr>
              <a:t>The Gadigal of the Eora Nation in Sydney and the Ngunnawal people in Canberra.</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 acknowledge the integral role played by First Nations broadcasters </a:t>
            </a:r>
          </a:p>
          <a:p>
            <a:r>
              <a:rPr lang="en-US" dirty="0">
                <a:solidFill>
                  <a:schemeClr val="tx1"/>
                </a:solidFill>
                <a:latin typeface="Arial" panose="020B0604020202020204" pitchFamily="34" charset="0"/>
                <a:cs typeface="Arial" panose="020B0604020202020204" pitchFamily="34" charset="0"/>
              </a:rPr>
              <a:t>in helping to establish and sustain the community radio sector in Australia</a:t>
            </a:r>
          </a:p>
          <a:p>
            <a:r>
              <a:rPr lang="en-US" dirty="0">
                <a:solidFill>
                  <a:schemeClr val="tx1"/>
                </a:solidFill>
                <a:latin typeface="Arial" panose="020B0604020202020204" pitchFamily="34" charset="0"/>
                <a:cs typeface="Arial" panose="020B0604020202020204" pitchFamily="34" charset="0"/>
              </a:rPr>
              <a:t>And extend that thanks to any First Nations broadcasters with us today</a:t>
            </a:r>
          </a:p>
          <a:p>
            <a:endParaRPr lang="en-US" dirty="0"/>
          </a:p>
        </p:txBody>
      </p:sp>
      <p:sp>
        <p:nvSpPr>
          <p:cNvPr id="4" name="Slide Number Placeholder 3"/>
          <p:cNvSpPr>
            <a:spLocks noGrp="1"/>
          </p:cNvSpPr>
          <p:nvPr>
            <p:ph type="sldNum" sz="quarter" idx="5"/>
          </p:nvPr>
        </p:nvSpPr>
        <p:spPr/>
        <p:txBody>
          <a:bodyPr/>
          <a:lstStyle/>
          <a:p>
            <a:fld id="{205D774D-69A2-574C-A3BC-78A35BFD221B}" type="slidenum">
              <a:rPr lang="en-US" smtClean="0"/>
              <a:t>3</a:t>
            </a:fld>
            <a:endParaRPr lang="en-US"/>
          </a:p>
        </p:txBody>
      </p:sp>
    </p:spTree>
    <p:extLst>
      <p:ext uri="{BB962C8B-B14F-4D97-AF65-F5344CB8AC3E}">
        <p14:creationId xmlns:p14="http://schemas.microsoft.com/office/powerpoint/2010/main" val="265209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63636"/>
                </a:solidFill>
                <a:effectLst/>
                <a:latin typeface="Lato" panose="020F0502020204030203" pitchFamily="34" charset="0"/>
              </a:rPr>
              <a:t>This report outlines the impacts of community media training on the employment pathways and career trajectories of its practitioners. Training has been integral to the growth of community broadcasting in Australia and continues to play a vital role in the sector. The focus on training within community media has broader societal effects: community media is increasingly recognised as a key training ground for media, creative and cultural industries in Australia. While training and career development are important goals and outcomes for some participants, it is important to also acknowledge that people volunteer in the community broadcasting sector for a plethora of motivations besides wanting to further their career. As such, this research explores the role of training not just in terms of career development but also more holistically.</a:t>
            </a:r>
            <a:endParaRPr lang="en-US" dirty="0"/>
          </a:p>
        </p:txBody>
      </p:sp>
      <p:sp>
        <p:nvSpPr>
          <p:cNvPr id="4" name="Slide Number Placeholder 3"/>
          <p:cNvSpPr>
            <a:spLocks noGrp="1"/>
          </p:cNvSpPr>
          <p:nvPr>
            <p:ph type="sldNum" sz="quarter" idx="5"/>
          </p:nvPr>
        </p:nvSpPr>
        <p:spPr/>
        <p:txBody>
          <a:bodyPr/>
          <a:lstStyle/>
          <a:p>
            <a:fld id="{205D774D-69A2-574C-A3BC-78A35BFD221B}" type="slidenum">
              <a:rPr lang="en-US" smtClean="0"/>
              <a:t>4</a:t>
            </a:fld>
            <a:endParaRPr lang="en-US"/>
          </a:p>
        </p:txBody>
      </p:sp>
    </p:spTree>
    <p:extLst>
      <p:ext uri="{BB962C8B-B14F-4D97-AF65-F5344CB8AC3E}">
        <p14:creationId xmlns:p14="http://schemas.microsoft.com/office/powerpoint/2010/main" val="404255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fld id="{205D774D-69A2-574C-A3BC-78A35BFD221B}" type="slidenum">
              <a:rPr lang="en-US" smtClean="0"/>
              <a:t>5</a:t>
            </a:fld>
            <a:endParaRPr lang="en-US"/>
          </a:p>
        </p:txBody>
      </p:sp>
    </p:spTree>
    <p:extLst>
      <p:ext uri="{BB962C8B-B14F-4D97-AF65-F5344CB8AC3E}">
        <p14:creationId xmlns:p14="http://schemas.microsoft.com/office/powerpoint/2010/main" val="135657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05D774D-69A2-574C-A3BC-78A35BFD221B}" type="slidenum">
              <a:rPr lang="en-US" smtClean="0"/>
              <a:t>6</a:t>
            </a:fld>
            <a:endParaRPr lang="en-US"/>
          </a:p>
        </p:txBody>
      </p:sp>
    </p:spTree>
    <p:extLst>
      <p:ext uri="{BB962C8B-B14F-4D97-AF65-F5344CB8AC3E}">
        <p14:creationId xmlns:p14="http://schemas.microsoft.com/office/powerpoint/2010/main" val="135244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05D774D-69A2-574C-A3BC-78A35BFD221B}" type="slidenum">
              <a:rPr lang="en-US" smtClean="0"/>
              <a:t>7</a:t>
            </a:fld>
            <a:endParaRPr lang="en-US"/>
          </a:p>
        </p:txBody>
      </p:sp>
    </p:spTree>
    <p:extLst>
      <p:ext uri="{BB962C8B-B14F-4D97-AF65-F5344CB8AC3E}">
        <p14:creationId xmlns:p14="http://schemas.microsoft.com/office/powerpoint/2010/main" val="3306521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05D774D-69A2-574C-A3BC-78A35BFD221B}" type="slidenum">
              <a:rPr lang="en-US" smtClean="0"/>
              <a:t>8</a:t>
            </a:fld>
            <a:endParaRPr lang="en-US"/>
          </a:p>
        </p:txBody>
      </p:sp>
    </p:spTree>
    <p:extLst>
      <p:ext uri="{BB962C8B-B14F-4D97-AF65-F5344CB8AC3E}">
        <p14:creationId xmlns:p14="http://schemas.microsoft.com/office/powerpoint/2010/main" val="400288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200"/>
              </a:spcBef>
            </a:pPr>
            <a:r>
              <a:rPr lang="en-AU" sz="1800" b="1" kern="1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Relationship building across difference</a:t>
            </a:r>
          </a:p>
          <a:p>
            <a:pPr>
              <a:lnSpc>
                <a:spcPct val="150000"/>
              </a:lnSpc>
              <a:spcBef>
                <a:spcPts val="200"/>
              </a:spcBef>
            </a:pPr>
            <a:endParaRPr lang="en-AU" sz="18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Diversity is a key strength of Australian community media.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It is also central to the guiding rationale of the sector</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Our findings offer some insight into the importance of participation in community media for expanding social and professional networks beyond usual circles.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One participant noted that the ability to communicate and build relationships with diverse groups and individuals was a crucial and highly transferrable part of her professional skillset. This was a common observation across several participants</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Interacting with people of different lived experiences was important both in terms of developing skills and relationships, but also in learning about and connecting with unfamiliar stories and histories.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 ability to form relationships across difference and connect with issues removed from one’s own lived experience has influenced and informed participants’ personal and professional lives. </a:t>
            </a:r>
          </a:p>
          <a:p>
            <a:pPr>
              <a:lnSpc>
                <a:spcPct val="150000"/>
              </a:lnSpc>
              <a:spcAft>
                <a:spcPts val="800"/>
              </a:spcAft>
            </a:pPr>
            <a:endPar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If community media truly is the training ground for the mainstream media, this may have greater impacts on Australia’s media landscape which is distinctly lacking in diversity </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205D774D-69A2-574C-A3BC-78A35BFD221B}" type="slidenum">
              <a:rPr lang="en-US" smtClean="0"/>
              <a:t>9</a:t>
            </a:fld>
            <a:endParaRPr lang="en-US"/>
          </a:p>
        </p:txBody>
      </p:sp>
    </p:spTree>
    <p:extLst>
      <p:ext uri="{BB962C8B-B14F-4D97-AF65-F5344CB8AC3E}">
        <p14:creationId xmlns:p14="http://schemas.microsoft.com/office/powerpoint/2010/main" val="415614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Networks in and of themselves are of </a:t>
            </a:r>
            <a:r>
              <a:rPr lang="en-AU" sz="1800" kern="100">
                <a:effectLst/>
                <a:latin typeface="Calibri" panose="020F0502020204030204" pitchFamily="34" charset="0"/>
                <a:ea typeface="Calibri" panose="020F0502020204030204" pitchFamily="34" charset="0"/>
                <a:cs typeface="Calibri" panose="020F0502020204030204" pitchFamily="34" charset="0"/>
              </a:rPr>
              <a:t>tangential importance to this particular research project.</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More significant is the importance assigned to these networks by the people and organisations involved in community broadcasting.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As such, viewing this research through the theoretical approach of community media as rhizome </a:t>
            </a:r>
            <a:r>
              <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offers a rich conceptual underpinning to explore the interconnections of relationships within and across the communities of community broadcasting.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The development of professional networks and of professional networking skills were seen by participants as a crucial benefit derived from their participation in community media. </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In addition to establishing professional relationships and networks, community media is also an important space for establishing and maintaining social connections and friendships.</a:t>
            </a:r>
          </a:p>
          <a:p>
            <a:pPr>
              <a:lnSpc>
                <a:spcPct val="150000"/>
              </a:lnSpc>
              <a:spcAft>
                <a:spcPts val="800"/>
              </a:spcAft>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 Further, the networks, both social and professional, established and maintained through community broadcasting were richer and more diverse. </a:t>
            </a:r>
          </a:p>
          <a:p>
            <a:pPr>
              <a:lnSpc>
                <a:spcPct val="150000"/>
              </a:lnSpc>
              <a:spcAft>
                <a:spcPts val="800"/>
              </a:spcAft>
            </a:pPr>
            <a:endPar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 ability to form relationships across difference and connect with issues removed from one’s own lived experience had profound influences on participants’ personal and professional lives. </a:t>
            </a:r>
          </a:p>
          <a:p>
            <a:pPr>
              <a:lnSpc>
                <a:spcPct val="150000"/>
              </a:lnSpc>
              <a:spcAft>
                <a:spcPts val="800"/>
              </a:spcAft>
            </a:pPr>
            <a:endParaRPr lang="en-AU"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1800" kern="100">
                <a:effectLst/>
                <a:latin typeface="Calibri" panose="020F0502020204030204" pitchFamily="34" charset="0"/>
                <a:ea typeface="Calibri" panose="020F0502020204030204" pitchFamily="34" charset="0"/>
                <a:cs typeface="Calibri" panose="020F0502020204030204" pitchFamily="34" charset="0"/>
              </a:rPr>
              <a:t>The findings of this research clearly demonstrate that participation in community media has invaluable benefits for those involved, from professional networks to lifelong friendships. </a:t>
            </a:r>
          </a:p>
          <a:p>
            <a:pPr>
              <a:lnSpc>
                <a:spcPct val="150000"/>
              </a:lnSpc>
              <a:spcAft>
                <a:spcPts val="800"/>
              </a:spcAft>
            </a:pPr>
            <a:endParaRPr lang="en-AU" sz="18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n-AU"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robust and meaningful networks, connections, and relationships are, in turn, central to shaping personal and professional pathways.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05D774D-69A2-574C-A3BC-78A35BFD221B}" type="slidenum">
              <a:rPr lang="en-US" smtClean="0"/>
              <a:t>10</a:t>
            </a:fld>
            <a:endParaRPr lang="en-US"/>
          </a:p>
        </p:txBody>
      </p:sp>
    </p:spTree>
    <p:extLst>
      <p:ext uri="{BB962C8B-B14F-4D97-AF65-F5344CB8AC3E}">
        <p14:creationId xmlns:p14="http://schemas.microsoft.com/office/powerpoint/2010/main" val="94513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869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6773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9948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with Pattern_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45A737-E0BD-6A4F-87D6-6684771911F2}"/>
              </a:ext>
            </a:extLst>
          </p:cNvPr>
          <p:cNvSpPr>
            <a:spLocks noGrp="1"/>
          </p:cNvSpPr>
          <p:nvPr>
            <p:ph type="title"/>
          </p:nvPr>
        </p:nvSpPr>
        <p:spPr>
          <a:xfrm>
            <a:off x="1440000" y="720000"/>
            <a:ext cx="4593541" cy="572087"/>
          </a:xfrm>
        </p:spPr>
        <p:txBody>
          <a:bodyPr/>
          <a:lstStyle>
            <a:lvl1pPr>
              <a:defRPr b="1" i="0">
                <a:latin typeface="Century Gothic" panose="020B0502020202020204" pitchFamily="34" charset="0"/>
              </a:defRPr>
            </a:lvl1pPr>
          </a:lstStyle>
          <a:p>
            <a:r>
              <a:rPr lang="en-GB" dirty="0"/>
              <a:t>Click to edit</a:t>
            </a:r>
            <a:endParaRPr lang="en-AU" dirty="0"/>
          </a:p>
        </p:txBody>
      </p:sp>
      <p:sp>
        <p:nvSpPr>
          <p:cNvPr id="9" name="Rectangle 8">
            <a:extLst>
              <a:ext uri="{FF2B5EF4-FFF2-40B4-BE49-F238E27FC236}">
                <a16:creationId xmlns:a16="http://schemas.microsoft.com/office/drawing/2014/main" id="{A9EF3BA8-E2FB-F240-BDE4-E0822D394BEC}"/>
              </a:ext>
            </a:extLst>
          </p:cNvPr>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340990FE-7CA9-1B5E-C8BC-E3528FCEFD01}"/>
              </a:ext>
            </a:extLst>
          </p:cNvPr>
          <p:cNvSpPr>
            <a:spLocks noGrp="1"/>
          </p:cNvSpPr>
          <p:nvPr>
            <p:ph idx="10"/>
          </p:nvPr>
        </p:nvSpPr>
        <p:spPr>
          <a:xfrm>
            <a:off x="1440006" y="1594091"/>
            <a:ext cx="4655994" cy="3957500"/>
          </a:xfrm>
        </p:spPr>
        <p:txBody>
          <a:bodyPr/>
          <a:lstStyle>
            <a:lvl1pPr>
              <a:lnSpc>
                <a:spcPct val="100000"/>
              </a:lnSpc>
              <a:spcAft>
                <a:spcPts val="600"/>
              </a:spcAft>
              <a:buClr>
                <a:schemeClr val="accent1"/>
              </a:buClr>
              <a:defRPr sz="2000" b="1" i="0">
                <a:latin typeface="Century Gothic" panose="020B0502020202020204" pitchFamily="34" charset="0"/>
              </a:defRPr>
            </a:lvl1pPr>
            <a:lvl2pPr marL="613800">
              <a:lnSpc>
                <a:spcPct val="100000"/>
              </a:lnSpc>
              <a:spcAft>
                <a:spcPts val="600"/>
              </a:spcAft>
              <a:buClr>
                <a:schemeClr val="accent1"/>
              </a:buClr>
              <a:defRPr sz="2000" b="1" i="0">
                <a:latin typeface="Century Gothic" panose="020B0502020202020204" pitchFamily="34" charset="0"/>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0"/>
            <a:r>
              <a:rPr lang="en-GB" dirty="0"/>
              <a:t>Click to edit Master text styles</a:t>
            </a:r>
          </a:p>
          <a:p>
            <a:pPr lvl="0"/>
            <a:r>
              <a:rPr lang="en-GB" dirty="0"/>
              <a:t>Click to edit Master text styles</a:t>
            </a:r>
          </a:p>
          <a:p>
            <a:pPr lvl="0"/>
            <a:r>
              <a:rPr lang="en-GB" dirty="0"/>
              <a:t>Click to edit Master text styles</a:t>
            </a:r>
          </a:p>
        </p:txBody>
      </p:sp>
      <p:sp>
        <p:nvSpPr>
          <p:cNvPr id="7" name="Picture Placeholder 4">
            <a:extLst>
              <a:ext uri="{FF2B5EF4-FFF2-40B4-BE49-F238E27FC236}">
                <a16:creationId xmlns:a16="http://schemas.microsoft.com/office/drawing/2014/main" id="{4092656B-4C94-2612-880B-21E6CABBC872}"/>
              </a:ext>
            </a:extLst>
          </p:cNvPr>
          <p:cNvSpPr>
            <a:spLocks noGrp="1"/>
          </p:cNvSpPr>
          <p:nvPr>
            <p:ph type="pic" sz="quarter" idx="11"/>
          </p:nvPr>
        </p:nvSpPr>
        <p:spPr>
          <a:xfrm>
            <a:off x="6793746" y="0"/>
            <a:ext cx="5398254" cy="6858000"/>
          </a:xfrm>
        </p:spPr>
        <p:txBody>
          <a:bodyPr wrap="none"/>
          <a:lstStyle>
            <a:lvl1pPr marL="0" indent="0">
              <a:buNone/>
              <a:defRPr sz="2000" b="1" i="0">
                <a:latin typeface="Century Gothic" panose="020B0502020202020204" pitchFamily="34" charset="0"/>
              </a:defRPr>
            </a:lvl1pPr>
          </a:lstStyle>
          <a:p>
            <a:endParaRPr lang="en-AU" dirty="0"/>
          </a:p>
        </p:txBody>
      </p:sp>
      <p:pic>
        <p:nvPicPr>
          <p:cNvPr id="6" name="Picture 5">
            <a:extLst>
              <a:ext uri="{FF2B5EF4-FFF2-40B4-BE49-F238E27FC236}">
                <a16:creationId xmlns:a16="http://schemas.microsoft.com/office/drawing/2014/main" id="{F1D1AC82-1C66-1992-14D0-584BFCE5799C}"/>
              </a:ext>
            </a:extLst>
          </p:cNvPr>
          <p:cNvPicPr>
            <a:picLocks noChangeAspect="1"/>
          </p:cNvPicPr>
          <p:nvPr userDrawn="1"/>
        </p:nvPicPr>
        <p:blipFill>
          <a:blip r:embed="rId2"/>
          <a:stretch>
            <a:fillRect/>
          </a:stretch>
        </p:blipFill>
        <p:spPr>
          <a:xfrm>
            <a:off x="138432" y="6424169"/>
            <a:ext cx="424821" cy="296387"/>
          </a:xfrm>
          <a:prstGeom prst="rect">
            <a:avLst/>
          </a:prstGeom>
        </p:spPr>
      </p:pic>
      <p:sp>
        <p:nvSpPr>
          <p:cNvPr id="10" name="Slide Number Placeholder 5">
            <a:extLst>
              <a:ext uri="{FF2B5EF4-FFF2-40B4-BE49-F238E27FC236}">
                <a16:creationId xmlns:a16="http://schemas.microsoft.com/office/drawing/2014/main" id="{001AE8E5-D4FF-057D-4DF2-41D004508E08}"/>
              </a:ext>
            </a:extLst>
          </p:cNvPr>
          <p:cNvSpPr>
            <a:spLocks noGrp="1"/>
          </p:cNvSpPr>
          <p:nvPr>
            <p:ph type="sldNum" sz="quarter" idx="4"/>
          </p:nvPr>
        </p:nvSpPr>
        <p:spPr>
          <a:xfrm>
            <a:off x="0" y="6103458"/>
            <a:ext cx="720000" cy="271576"/>
          </a:xfrm>
          <a:prstGeom prst="rect">
            <a:avLst/>
          </a:prstGeom>
        </p:spPr>
        <p:txBody>
          <a:bodyPr vert="horz" lIns="0" tIns="0" rIns="0" bIns="0" rtlCol="0" anchor="ctr"/>
          <a:lstStyle>
            <a:lvl1pPr algn="ctr">
              <a:defRPr sz="1400" b="0" i="0">
                <a:solidFill>
                  <a:schemeClr val="bg1"/>
                </a:solidFill>
                <a:latin typeface="Century Gothic" panose="020B0502020202020204" pitchFamily="34" charset="0"/>
                <a:cs typeface="Arial" panose="020B0604020202020204" pitchFamily="34" charset="0"/>
              </a:defRPr>
            </a:lvl1pPr>
          </a:lstStyle>
          <a:p>
            <a:fld id="{C89226B8-F956-C04F-A276-B5B7A6354191}" type="slidenum">
              <a:rPr lang="en-AU" smtClean="0"/>
              <a:pPr/>
              <a:t>‹#›</a:t>
            </a:fld>
            <a:endParaRPr lang="en-AU" dirty="0"/>
          </a:p>
        </p:txBody>
      </p:sp>
    </p:spTree>
    <p:extLst>
      <p:ext uri="{BB962C8B-B14F-4D97-AF65-F5344CB8AC3E}">
        <p14:creationId xmlns:p14="http://schemas.microsoft.com/office/powerpoint/2010/main" val="28201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165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0792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834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777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05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9525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6738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08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34439065"/>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po.org.au/node/32349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deviantart.com/cleandesu/art/THANK-YOU-TEXT-569826321"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DDEC49E-F17F-75BB-F842-1F6086E00D4A}"/>
              </a:ext>
            </a:extLst>
          </p:cNvPr>
          <p:cNvSpPr txBox="1"/>
          <p:nvPr/>
        </p:nvSpPr>
        <p:spPr>
          <a:xfrm>
            <a:off x="1555909" y="968238"/>
            <a:ext cx="4662009" cy="1754326"/>
          </a:xfrm>
          <a:prstGeom prst="rect">
            <a:avLst/>
          </a:prstGeom>
          <a:noFill/>
        </p:spPr>
        <p:txBody>
          <a:bodyPr wrap="square">
            <a:spAutoFit/>
          </a:bodyPr>
          <a:lstStyle/>
          <a:p>
            <a:r>
              <a:rPr lang="en-US" sz="3600" b="1" dirty="0">
                <a:latin typeface="Circular Std Book" panose="020B0604020101020102" pitchFamily="34" charset="0"/>
                <a:cs typeface="Circular Std Book" panose="020B0604020101020102" pitchFamily="34" charset="0"/>
              </a:rPr>
              <a:t>Head over to the CBAA Online Community </a:t>
            </a:r>
            <a:endParaRPr lang="en-AU" sz="3600" b="1" dirty="0">
              <a:latin typeface="Circular Std Book" panose="020B0604020101020102" pitchFamily="34" charset="0"/>
              <a:cs typeface="Circular Std Book" panose="020B0604020101020102" pitchFamily="34" charset="0"/>
            </a:endParaRPr>
          </a:p>
        </p:txBody>
      </p:sp>
      <p:sp>
        <p:nvSpPr>
          <p:cNvPr id="24" name="TextBox 23">
            <a:extLst>
              <a:ext uri="{FF2B5EF4-FFF2-40B4-BE49-F238E27FC236}">
                <a16:creationId xmlns:a16="http://schemas.microsoft.com/office/drawing/2014/main" id="{033D3182-680C-F189-1408-D1CF49353C54}"/>
              </a:ext>
            </a:extLst>
          </p:cNvPr>
          <p:cNvSpPr txBox="1"/>
          <p:nvPr/>
        </p:nvSpPr>
        <p:spPr>
          <a:xfrm>
            <a:off x="1560810" y="2935108"/>
            <a:ext cx="4697750" cy="1323439"/>
          </a:xfrm>
          <a:prstGeom prst="rect">
            <a:avLst/>
          </a:prstGeom>
          <a:noFill/>
        </p:spPr>
        <p:txBody>
          <a:bodyPr wrap="square">
            <a:spAutoFit/>
          </a:bodyPr>
          <a:lstStyle/>
          <a:p>
            <a:r>
              <a:rPr lang="en-US" sz="2000" dirty="0">
                <a:latin typeface="Circular Std Book" panose="020B0604020101020102" pitchFamily="34" charset="0"/>
                <a:cs typeface="Circular Std Book" panose="020B0604020101020102" pitchFamily="34" charset="0"/>
              </a:rPr>
              <a:t>Keep the discussion going! Connect with other broadcasters and access resources </a:t>
            </a:r>
            <a:r>
              <a:rPr lang="en-AU" sz="2000" b="0" dirty="0">
                <a:latin typeface="Circular Std Book" panose="020B0604020101020102" pitchFamily="34" charset="0"/>
                <a:cs typeface="Circular Std Book" panose="020B0604020101020102" pitchFamily="34" charset="0"/>
              </a:rPr>
              <a:t>on the Online Community afte</a:t>
            </a:r>
            <a:r>
              <a:rPr lang="en-AU" sz="2000" dirty="0">
                <a:latin typeface="Circular Std Book" panose="020B0604020101020102" pitchFamily="34" charset="0"/>
                <a:cs typeface="Circular Std Book" panose="020B0604020101020102" pitchFamily="34" charset="0"/>
              </a:rPr>
              <a:t>r the conference. </a:t>
            </a:r>
            <a:endParaRPr lang="en-AU" sz="2000" dirty="0"/>
          </a:p>
        </p:txBody>
      </p:sp>
      <p:pic>
        <p:nvPicPr>
          <p:cNvPr id="5" name="Picture 4" descr="A blue and purple logo&#10;&#10;Description automatically generated">
            <a:extLst>
              <a:ext uri="{FF2B5EF4-FFF2-40B4-BE49-F238E27FC236}">
                <a16:creationId xmlns:a16="http://schemas.microsoft.com/office/drawing/2014/main" id="{E9CD2516-8ED4-D43C-BFE0-A19F097062EB}"/>
              </a:ext>
            </a:extLst>
          </p:cNvPr>
          <p:cNvPicPr>
            <a:picLocks noChangeAspect="1"/>
          </p:cNvPicPr>
          <p:nvPr/>
        </p:nvPicPr>
        <p:blipFill>
          <a:blip r:embed="rId2"/>
          <a:stretch>
            <a:fillRect/>
          </a:stretch>
        </p:blipFill>
        <p:spPr>
          <a:xfrm>
            <a:off x="9771378" y="4928871"/>
            <a:ext cx="2420622" cy="2420622"/>
          </a:xfrm>
          <a:prstGeom prst="rect">
            <a:avLst/>
          </a:prstGeom>
        </p:spPr>
      </p:pic>
      <p:pic>
        <p:nvPicPr>
          <p:cNvPr id="7" name="Picture 6" descr="A blue and black logo&#10;&#10;Description automatically generated">
            <a:extLst>
              <a:ext uri="{FF2B5EF4-FFF2-40B4-BE49-F238E27FC236}">
                <a16:creationId xmlns:a16="http://schemas.microsoft.com/office/drawing/2014/main" id="{236B91F7-0F52-E140-21C9-5D7031BF4A8D}"/>
              </a:ext>
            </a:extLst>
          </p:cNvPr>
          <p:cNvPicPr>
            <a:picLocks noChangeAspect="1"/>
          </p:cNvPicPr>
          <p:nvPr/>
        </p:nvPicPr>
        <p:blipFill rotWithShape="1">
          <a:blip r:embed="rId3"/>
          <a:srcRect l="17101" t="19123" r="13333" b="16008"/>
          <a:stretch/>
        </p:blipFill>
        <p:spPr>
          <a:xfrm>
            <a:off x="6317539" y="1260244"/>
            <a:ext cx="4770876" cy="4448790"/>
          </a:xfrm>
          <a:prstGeom prst="rect">
            <a:avLst/>
          </a:prstGeom>
        </p:spPr>
      </p:pic>
      <p:pic>
        <p:nvPicPr>
          <p:cNvPr id="4" name="Picture 3" descr="A qr code with circles and dots&#10;&#10;Description automatically generated">
            <a:extLst>
              <a:ext uri="{FF2B5EF4-FFF2-40B4-BE49-F238E27FC236}">
                <a16:creationId xmlns:a16="http://schemas.microsoft.com/office/drawing/2014/main" id="{29AD512E-71BC-6BF2-2136-D796C20EB6DF}"/>
              </a:ext>
            </a:extLst>
          </p:cNvPr>
          <p:cNvPicPr>
            <a:picLocks noChangeAspect="1"/>
          </p:cNvPicPr>
          <p:nvPr/>
        </p:nvPicPr>
        <p:blipFill>
          <a:blip r:embed="rId4"/>
          <a:stretch>
            <a:fillRect/>
          </a:stretch>
        </p:blipFill>
        <p:spPr>
          <a:xfrm>
            <a:off x="1560810" y="4471091"/>
            <a:ext cx="1668091" cy="1668091"/>
          </a:xfrm>
          <a:prstGeom prst="rect">
            <a:avLst/>
          </a:prstGeom>
        </p:spPr>
      </p:pic>
    </p:spTree>
    <p:extLst>
      <p:ext uri="{BB962C8B-B14F-4D97-AF65-F5344CB8AC3E}">
        <p14:creationId xmlns:p14="http://schemas.microsoft.com/office/powerpoint/2010/main" val="36641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5437CE-18EB-EC48-8C37-B945DCDE4FAB}"/>
              </a:ext>
            </a:extLst>
          </p:cNvPr>
          <p:cNvSpPr>
            <a:spLocks noGrp="1"/>
          </p:cNvSpPr>
          <p:nvPr>
            <p:ph type="title"/>
          </p:nvPr>
        </p:nvSpPr>
        <p:spPr>
          <a:xfrm>
            <a:off x="838200" y="365125"/>
            <a:ext cx="10515600" cy="1325563"/>
          </a:xfrm>
        </p:spPr>
        <p:txBody>
          <a:bodyPr>
            <a:normAutofit/>
          </a:bodyPr>
          <a:lstStyle/>
          <a:p>
            <a:r>
              <a:rPr lang="en-US"/>
              <a:t>Conclusions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7CA078-8E34-7EF8-E1AF-4549B10CBB7F}"/>
              </a:ext>
            </a:extLst>
          </p:cNvPr>
          <p:cNvSpPr>
            <a:spLocks noGrp="1"/>
          </p:cNvSpPr>
          <p:nvPr>
            <p:ph idx="1"/>
          </p:nvPr>
        </p:nvSpPr>
        <p:spPr>
          <a:xfrm>
            <a:off x="838200" y="1825625"/>
            <a:ext cx="10515600" cy="4351338"/>
          </a:xfrm>
        </p:spPr>
        <p:txBody>
          <a:bodyPr>
            <a:normAutofit/>
          </a:bodyPr>
          <a:lstStyle/>
          <a:p>
            <a:r>
              <a:rPr lang="en-US"/>
              <a:t>Community media </a:t>
            </a:r>
            <a:r>
              <a:rPr lang="en-AU"/>
              <a:t>contributes to professional and personal networks that have impact beyond the immediate scope of participation</a:t>
            </a:r>
          </a:p>
          <a:p>
            <a:r>
              <a:rPr lang="en-AU"/>
              <a:t>Professional networks and networking skills were seen as a key benefit</a:t>
            </a:r>
          </a:p>
          <a:p>
            <a:r>
              <a:rPr lang="en-AU"/>
              <a:t>Space for establishing rich, diverse, and enduring friendships</a:t>
            </a:r>
          </a:p>
          <a:p>
            <a:r>
              <a:rPr lang="en-US"/>
              <a:t>Participants form relationships across difference and connect with issues removed from their own lived experiences</a:t>
            </a:r>
          </a:p>
        </p:txBody>
      </p:sp>
    </p:spTree>
    <p:extLst>
      <p:ext uri="{BB962C8B-B14F-4D97-AF65-F5344CB8AC3E}">
        <p14:creationId xmlns:p14="http://schemas.microsoft.com/office/powerpoint/2010/main" val="327089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B2860-65B2-C3B2-8F85-7F71639B8EBE}"/>
              </a:ext>
            </a:extLst>
          </p:cNvPr>
          <p:cNvSpPr>
            <a:spLocks noGrp="1"/>
          </p:cNvSpPr>
          <p:nvPr>
            <p:ph type="title"/>
          </p:nvPr>
        </p:nvSpPr>
        <p:spPr>
          <a:xfrm>
            <a:off x="570161" y="2861573"/>
            <a:ext cx="3554226" cy="2663688"/>
          </a:xfrm>
        </p:spPr>
        <p:txBody>
          <a:bodyPr vert="horz" lIns="91440" tIns="45720" rIns="91440" bIns="45720" rtlCol="0" anchor="b">
            <a:normAutofit fontScale="90000"/>
          </a:bodyPr>
          <a:lstStyle/>
          <a:p>
            <a:r>
              <a:rPr lang="en-US" kern="1200">
                <a:solidFill>
                  <a:schemeClr val="bg1"/>
                </a:solidFill>
                <a:latin typeface="+mj-lt"/>
                <a:ea typeface="+mj-ea"/>
                <a:cs typeface="+mj-cs"/>
              </a:rPr>
              <a:t>Full report: </a:t>
            </a:r>
            <a:r>
              <a:rPr lang="en-US" b="0" i="0">
                <a:solidFill>
                  <a:srgbClr val="383839"/>
                </a:solidFill>
                <a:effectLst/>
                <a:latin typeface="-apple-system"/>
              </a:rPr>
              <a:t> </a:t>
            </a:r>
            <a:br>
              <a:rPr lang="en-US" b="0" i="0">
                <a:solidFill>
                  <a:srgbClr val="383839"/>
                </a:solidFill>
                <a:effectLst/>
                <a:latin typeface="-apple-system"/>
              </a:rPr>
            </a:br>
            <a:r>
              <a:rPr lang="en-US" b="0" i="0" u="none" strike="noStrike">
                <a:solidFill>
                  <a:srgbClr val="F26631"/>
                </a:solidFill>
                <a:effectLst/>
                <a:latin typeface="-apple-system"/>
                <a:hlinkClick r:id="rId3"/>
              </a:rPr>
              <a:t>Community Media Destinations: Spotlight on Training</a:t>
            </a:r>
            <a:endParaRPr lang="en-US" kern="1200">
              <a:solidFill>
                <a:schemeClr val="bg1"/>
              </a:solidFill>
              <a:latin typeface="+mj-lt"/>
              <a:ea typeface="+mj-ea"/>
              <a:cs typeface="+mj-cs"/>
            </a:endParaRPr>
          </a:p>
        </p:txBody>
      </p:sp>
      <p:grpSp>
        <p:nvGrpSpPr>
          <p:cNvPr id="14" name="Group 13">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descr="A picture containing text, clipart, vector graphics, light&#10;&#10;Description automatically generated">
            <a:extLst>
              <a:ext uri="{FF2B5EF4-FFF2-40B4-BE49-F238E27FC236}">
                <a16:creationId xmlns:a16="http://schemas.microsoft.com/office/drawing/2014/main" id="{CC5CE8E5-874E-F439-E12B-9B01B7C68E4E}"/>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5208104" y="1528771"/>
            <a:ext cx="6472362" cy="3214605"/>
          </a:xfrm>
          <a:prstGeom prst="rect">
            <a:avLst/>
          </a:prstGeom>
        </p:spPr>
      </p:pic>
    </p:spTree>
    <p:extLst>
      <p:ext uri="{BB962C8B-B14F-4D97-AF65-F5344CB8AC3E}">
        <p14:creationId xmlns:p14="http://schemas.microsoft.com/office/powerpoint/2010/main" val="388870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DDEC49E-F17F-75BB-F842-1F6086E00D4A}"/>
              </a:ext>
            </a:extLst>
          </p:cNvPr>
          <p:cNvSpPr txBox="1"/>
          <p:nvPr/>
        </p:nvSpPr>
        <p:spPr>
          <a:xfrm>
            <a:off x="1555909" y="968238"/>
            <a:ext cx="4662009" cy="1754326"/>
          </a:xfrm>
          <a:prstGeom prst="rect">
            <a:avLst/>
          </a:prstGeom>
          <a:noFill/>
        </p:spPr>
        <p:txBody>
          <a:bodyPr wrap="square">
            <a:spAutoFit/>
          </a:bodyPr>
          <a:lstStyle/>
          <a:p>
            <a:r>
              <a:rPr lang="en-US" sz="3600" b="1" dirty="0">
                <a:latin typeface="Circular Std Book" panose="020B0604020101020102" pitchFamily="34" charset="0"/>
                <a:cs typeface="Circular Std Book" panose="020B0604020101020102" pitchFamily="34" charset="0"/>
              </a:rPr>
              <a:t>Head over to the CBAA Online Community </a:t>
            </a:r>
            <a:endParaRPr lang="en-AU" sz="3600" b="1" dirty="0">
              <a:latin typeface="Circular Std Book" panose="020B0604020101020102" pitchFamily="34" charset="0"/>
              <a:cs typeface="Circular Std Book" panose="020B0604020101020102" pitchFamily="34" charset="0"/>
            </a:endParaRPr>
          </a:p>
        </p:txBody>
      </p:sp>
      <p:sp>
        <p:nvSpPr>
          <p:cNvPr id="24" name="TextBox 23">
            <a:extLst>
              <a:ext uri="{FF2B5EF4-FFF2-40B4-BE49-F238E27FC236}">
                <a16:creationId xmlns:a16="http://schemas.microsoft.com/office/drawing/2014/main" id="{033D3182-680C-F189-1408-D1CF49353C54}"/>
              </a:ext>
            </a:extLst>
          </p:cNvPr>
          <p:cNvSpPr txBox="1"/>
          <p:nvPr/>
        </p:nvSpPr>
        <p:spPr>
          <a:xfrm>
            <a:off x="1560810" y="2935108"/>
            <a:ext cx="4697750" cy="1323439"/>
          </a:xfrm>
          <a:prstGeom prst="rect">
            <a:avLst/>
          </a:prstGeom>
          <a:noFill/>
        </p:spPr>
        <p:txBody>
          <a:bodyPr wrap="square">
            <a:spAutoFit/>
          </a:bodyPr>
          <a:lstStyle/>
          <a:p>
            <a:r>
              <a:rPr lang="en-US" sz="2000" dirty="0">
                <a:latin typeface="Circular Std Book" panose="020B0604020101020102" pitchFamily="34" charset="0"/>
                <a:cs typeface="Circular Std Book" panose="020B0604020101020102" pitchFamily="34" charset="0"/>
              </a:rPr>
              <a:t>Keep the discussion going! Connect with other broadcasters and access resources </a:t>
            </a:r>
            <a:r>
              <a:rPr lang="en-AU" sz="2000" b="0" dirty="0">
                <a:latin typeface="Circular Std Book" panose="020B0604020101020102" pitchFamily="34" charset="0"/>
                <a:cs typeface="Circular Std Book" panose="020B0604020101020102" pitchFamily="34" charset="0"/>
              </a:rPr>
              <a:t>on the Online Community afte</a:t>
            </a:r>
            <a:r>
              <a:rPr lang="en-AU" sz="2000" dirty="0">
                <a:latin typeface="Circular Std Book" panose="020B0604020101020102" pitchFamily="34" charset="0"/>
                <a:cs typeface="Circular Std Book" panose="020B0604020101020102" pitchFamily="34" charset="0"/>
              </a:rPr>
              <a:t>r the conference. </a:t>
            </a:r>
            <a:endParaRPr lang="en-AU" sz="2000" dirty="0"/>
          </a:p>
        </p:txBody>
      </p:sp>
      <p:pic>
        <p:nvPicPr>
          <p:cNvPr id="5" name="Picture 4" descr="A blue and purple logo&#10;&#10;Description automatically generated">
            <a:extLst>
              <a:ext uri="{FF2B5EF4-FFF2-40B4-BE49-F238E27FC236}">
                <a16:creationId xmlns:a16="http://schemas.microsoft.com/office/drawing/2014/main" id="{E9CD2516-8ED4-D43C-BFE0-A19F097062EB}"/>
              </a:ext>
            </a:extLst>
          </p:cNvPr>
          <p:cNvPicPr>
            <a:picLocks noChangeAspect="1"/>
          </p:cNvPicPr>
          <p:nvPr/>
        </p:nvPicPr>
        <p:blipFill>
          <a:blip r:embed="rId2"/>
          <a:stretch>
            <a:fillRect/>
          </a:stretch>
        </p:blipFill>
        <p:spPr>
          <a:xfrm>
            <a:off x="9771378" y="4928871"/>
            <a:ext cx="2420622" cy="2420622"/>
          </a:xfrm>
          <a:prstGeom prst="rect">
            <a:avLst/>
          </a:prstGeom>
        </p:spPr>
      </p:pic>
      <p:pic>
        <p:nvPicPr>
          <p:cNvPr id="7" name="Picture 6" descr="A blue and black logo&#10;&#10;Description automatically generated">
            <a:extLst>
              <a:ext uri="{FF2B5EF4-FFF2-40B4-BE49-F238E27FC236}">
                <a16:creationId xmlns:a16="http://schemas.microsoft.com/office/drawing/2014/main" id="{236B91F7-0F52-E140-21C9-5D7031BF4A8D}"/>
              </a:ext>
            </a:extLst>
          </p:cNvPr>
          <p:cNvPicPr>
            <a:picLocks noChangeAspect="1"/>
          </p:cNvPicPr>
          <p:nvPr/>
        </p:nvPicPr>
        <p:blipFill rotWithShape="1">
          <a:blip r:embed="rId3"/>
          <a:srcRect l="17101" t="19123" r="13333" b="16008"/>
          <a:stretch/>
        </p:blipFill>
        <p:spPr>
          <a:xfrm>
            <a:off x="6317539" y="1260244"/>
            <a:ext cx="4770876" cy="4448790"/>
          </a:xfrm>
          <a:prstGeom prst="rect">
            <a:avLst/>
          </a:prstGeom>
        </p:spPr>
      </p:pic>
      <p:pic>
        <p:nvPicPr>
          <p:cNvPr id="4" name="Picture 3" descr="A qr code with circles and dots&#10;&#10;Description automatically generated">
            <a:extLst>
              <a:ext uri="{FF2B5EF4-FFF2-40B4-BE49-F238E27FC236}">
                <a16:creationId xmlns:a16="http://schemas.microsoft.com/office/drawing/2014/main" id="{29AD512E-71BC-6BF2-2136-D796C20EB6DF}"/>
              </a:ext>
            </a:extLst>
          </p:cNvPr>
          <p:cNvPicPr>
            <a:picLocks noChangeAspect="1"/>
          </p:cNvPicPr>
          <p:nvPr/>
        </p:nvPicPr>
        <p:blipFill>
          <a:blip r:embed="rId4"/>
          <a:stretch>
            <a:fillRect/>
          </a:stretch>
        </p:blipFill>
        <p:spPr>
          <a:xfrm>
            <a:off x="1560810" y="4471091"/>
            <a:ext cx="1668091" cy="1668091"/>
          </a:xfrm>
          <a:prstGeom prst="rect">
            <a:avLst/>
          </a:prstGeom>
        </p:spPr>
      </p:pic>
    </p:spTree>
    <p:extLst>
      <p:ext uri="{BB962C8B-B14F-4D97-AF65-F5344CB8AC3E}">
        <p14:creationId xmlns:p14="http://schemas.microsoft.com/office/powerpoint/2010/main" val="21797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3" name="Oval 72">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3" name="Straight Connector 82">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1" name="Straight Connector 90">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descr="Text&#10;&#10;Description automatically generated">
            <a:extLst>
              <a:ext uri="{FF2B5EF4-FFF2-40B4-BE49-F238E27FC236}">
                <a16:creationId xmlns:a16="http://schemas.microsoft.com/office/drawing/2014/main" id="{D7785718-36CD-4DE5-00AB-CDF15477FD45}"/>
              </a:ext>
            </a:extLst>
          </p:cNvPr>
          <p:cNvPicPr>
            <a:picLocks noChangeAspect="1"/>
          </p:cNvPicPr>
          <p:nvPr/>
        </p:nvPicPr>
        <p:blipFill>
          <a:blip r:embed="rId3"/>
          <a:stretch>
            <a:fillRect/>
          </a:stretch>
        </p:blipFill>
        <p:spPr>
          <a:xfrm>
            <a:off x="8048714" y="67796"/>
            <a:ext cx="4012726" cy="1475774"/>
          </a:xfrm>
          <a:prstGeom prst="rect">
            <a:avLst/>
          </a:prstGeom>
        </p:spPr>
      </p:pic>
      <p:sp>
        <p:nvSpPr>
          <p:cNvPr id="2" name="Title 1">
            <a:extLst>
              <a:ext uri="{FF2B5EF4-FFF2-40B4-BE49-F238E27FC236}">
                <a16:creationId xmlns:a16="http://schemas.microsoft.com/office/drawing/2014/main" id="{40951F3D-FDAA-A111-8209-902255CB2B91}"/>
              </a:ext>
            </a:extLst>
          </p:cNvPr>
          <p:cNvSpPr>
            <a:spLocks noGrp="1"/>
          </p:cNvSpPr>
          <p:nvPr>
            <p:ph type="ctrTitle"/>
          </p:nvPr>
        </p:nvSpPr>
        <p:spPr>
          <a:xfrm>
            <a:off x="5131578" y="1715098"/>
            <a:ext cx="7044332" cy="2702018"/>
          </a:xfrm>
          <a:noFill/>
        </p:spPr>
        <p:txBody>
          <a:bodyPr anchor="b">
            <a:noAutofit/>
          </a:bodyPr>
          <a:lstStyle/>
          <a:p>
            <a:r>
              <a:rPr lang="en-US" sz="4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Community media destinations: spotlight on training </a:t>
            </a:r>
            <a:endParaRPr lang="en-US" sz="4000" dirty="0">
              <a:solidFill>
                <a:schemeClr val="bg1"/>
              </a:solidFill>
            </a:endParaRPr>
          </a:p>
        </p:txBody>
      </p:sp>
      <p:sp>
        <p:nvSpPr>
          <p:cNvPr id="3" name="Subtitle 2">
            <a:extLst>
              <a:ext uri="{FF2B5EF4-FFF2-40B4-BE49-F238E27FC236}">
                <a16:creationId xmlns:a16="http://schemas.microsoft.com/office/drawing/2014/main" id="{2C12817D-5672-7A24-B1F4-C93049DD2AB3}"/>
              </a:ext>
            </a:extLst>
          </p:cNvPr>
          <p:cNvSpPr>
            <a:spLocks noGrp="1"/>
          </p:cNvSpPr>
          <p:nvPr>
            <p:ph type="subTitle" idx="1"/>
          </p:nvPr>
        </p:nvSpPr>
        <p:spPr>
          <a:xfrm>
            <a:off x="4860710" y="4779890"/>
            <a:ext cx="7315200" cy="2615906"/>
          </a:xfrm>
          <a:noFill/>
        </p:spPr>
        <p:txBody>
          <a:bodyPr anchor="t">
            <a:normAutofit/>
          </a:bodyPr>
          <a:lstStyle/>
          <a:p>
            <a:r>
              <a:rPr lang="en-US" dirty="0">
                <a:solidFill>
                  <a:schemeClr val="bg1"/>
                </a:solidFill>
                <a:ea typeface="+mn-lt"/>
                <a:cs typeface="+mn-lt"/>
              </a:rPr>
              <a:t>Dr Charlotte Bedford</a:t>
            </a:r>
          </a:p>
          <a:p>
            <a:r>
              <a:rPr lang="en-US" dirty="0">
                <a:solidFill>
                  <a:schemeClr val="bg1"/>
                </a:solidFill>
              </a:rPr>
              <a:t>Dr Bridget Backhaus</a:t>
            </a:r>
            <a:endParaRPr lang="en-US" dirty="0">
              <a:solidFill>
                <a:schemeClr val="bg1"/>
              </a:solidFill>
              <a:ea typeface="Calibri"/>
              <a:cs typeface="Calibri"/>
            </a:endParaRPr>
          </a:p>
          <a:p>
            <a:r>
              <a:rPr lang="en-US" dirty="0">
                <a:solidFill>
                  <a:schemeClr val="bg1"/>
                </a:solidFill>
                <a:ea typeface="+mn-lt"/>
                <a:cs typeface="+mn-lt"/>
              </a:rPr>
              <a:t>Dr Heather Anderson</a:t>
            </a:r>
            <a:endParaRPr lang="en-US" dirty="0">
              <a:solidFill>
                <a:schemeClr val="bg1"/>
              </a:solidFill>
            </a:endParaRPr>
          </a:p>
        </p:txBody>
      </p:sp>
      <p:pic>
        <p:nvPicPr>
          <p:cNvPr id="4" name="Picture 3">
            <a:extLst>
              <a:ext uri="{FF2B5EF4-FFF2-40B4-BE49-F238E27FC236}">
                <a16:creationId xmlns:a16="http://schemas.microsoft.com/office/drawing/2014/main" id="{61B9282D-9CE7-9861-2D1A-E4025F30BBA5}"/>
              </a:ext>
            </a:extLst>
          </p:cNvPr>
          <p:cNvPicPr>
            <a:picLocks noChangeAspect="1"/>
          </p:cNvPicPr>
          <p:nvPr/>
        </p:nvPicPr>
        <p:blipFill>
          <a:blip r:embed="rId4"/>
          <a:stretch>
            <a:fillRect/>
          </a:stretch>
        </p:blipFill>
        <p:spPr>
          <a:xfrm>
            <a:off x="206829" y="248646"/>
            <a:ext cx="5413635" cy="1347335"/>
          </a:xfrm>
          <a:prstGeom prst="rect">
            <a:avLst/>
          </a:prstGeom>
        </p:spPr>
      </p:pic>
      <p:pic>
        <p:nvPicPr>
          <p:cNvPr id="6" name="Picture 5" descr="A blue cover with orange lines&#10;&#10;Description automatically generated">
            <a:extLst>
              <a:ext uri="{FF2B5EF4-FFF2-40B4-BE49-F238E27FC236}">
                <a16:creationId xmlns:a16="http://schemas.microsoft.com/office/drawing/2014/main" id="{6D05BA76-0E8A-2AB6-5884-D72BE2ADE458}"/>
              </a:ext>
            </a:extLst>
          </p:cNvPr>
          <p:cNvPicPr>
            <a:picLocks noChangeAspect="1"/>
          </p:cNvPicPr>
          <p:nvPr/>
        </p:nvPicPr>
        <p:blipFill>
          <a:blip r:embed="rId5"/>
          <a:stretch>
            <a:fillRect/>
          </a:stretch>
        </p:blipFill>
        <p:spPr>
          <a:xfrm>
            <a:off x="671929" y="1826774"/>
            <a:ext cx="4077207" cy="4782580"/>
          </a:xfrm>
          <a:prstGeom prst="rect">
            <a:avLst/>
          </a:prstGeom>
        </p:spPr>
      </p:pic>
      <p:pic>
        <p:nvPicPr>
          <p:cNvPr id="8" name="Picture 7" descr="A group of buildings and a city&#10;&#10;Description automatically generated">
            <a:extLst>
              <a:ext uri="{FF2B5EF4-FFF2-40B4-BE49-F238E27FC236}">
                <a16:creationId xmlns:a16="http://schemas.microsoft.com/office/drawing/2014/main" id="{F989C7B3-93EC-3FCA-B53E-F8A8A4675C31}"/>
              </a:ext>
            </a:extLst>
          </p:cNvPr>
          <p:cNvPicPr>
            <a:picLocks noChangeAspect="1"/>
          </p:cNvPicPr>
          <p:nvPr/>
        </p:nvPicPr>
        <p:blipFill>
          <a:blip r:embed="rId6"/>
          <a:stretch>
            <a:fillRect/>
          </a:stretch>
        </p:blipFill>
        <p:spPr>
          <a:xfrm>
            <a:off x="5723137" y="739"/>
            <a:ext cx="2210540" cy="2188346"/>
          </a:xfrm>
          <a:prstGeom prst="rect">
            <a:avLst/>
          </a:prstGeom>
        </p:spPr>
      </p:pic>
    </p:spTree>
    <p:extLst>
      <p:ext uri="{BB962C8B-B14F-4D97-AF65-F5344CB8AC3E}">
        <p14:creationId xmlns:p14="http://schemas.microsoft.com/office/powerpoint/2010/main" val="57911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e Aboriginal flag | AIATSIS">
            <a:extLst>
              <a:ext uri="{FF2B5EF4-FFF2-40B4-BE49-F238E27FC236}">
                <a16:creationId xmlns:a16="http://schemas.microsoft.com/office/drawing/2014/main" id="{4AD22DAD-6F61-3BCF-2E0F-2B94FDB16261}"/>
              </a:ext>
            </a:extLst>
          </p:cNvPr>
          <p:cNvPicPr>
            <a:picLocks noChangeAspect="1"/>
          </p:cNvPicPr>
          <p:nvPr/>
        </p:nvPicPr>
        <p:blipFill rotWithShape="1">
          <a:blip r:embed="rId3"/>
          <a:srcRect l="20950" r="21187"/>
          <a:stretch/>
        </p:blipFill>
        <p:spPr>
          <a:xfrm>
            <a:off x="673088" y="742672"/>
            <a:ext cx="5259715" cy="5404012"/>
          </a:xfrm>
          <a:custGeom>
            <a:avLst/>
            <a:gdLst/>
            <a:ahLst/>
            <a:cxnLst/>
            <a:rect l="l" t="t" r="r" b="b"/>
            <a:pathLst>
              <a:path w="5259715" h="5404012">
                <a:moveTo>
                  <a:pt x="2399894" y="435"/>
                </a:moveTo>
                <a:cubicBezTo>
                  <a:pt x="2943658" y="-13023"/>
                  <a:pt x="3728490" y="288758"/>
                  <a:pt x="4147141" y="517466"/>
                </a:cubicBezTo>
                <a:cubicBezTo>
                  <a:pt x="4565793" y="746173"/>
                  <a:pt x="4730383" y="950413"/>
                  <a:pt x="4911806" y="1372681"/>
                </a:cubicBezTo>
                <a:cubicBezTo>
                  <a:pt x="5093230" y="1794950"/>
                  <a:pt x="5337667" y="2458051"/>
                  <a:pt x="5235686" y="3051079"/>
                </a:cubicBezTo>
                <a:cubicBezTo>
                  <a:pt x="5133705" y="3644106"/>
                  <a:pt x="4702264" y="4591451"/>
                  <a:pt x="4299920" y="4930844"/>
                </a:cubicBezTo>
                <a:cubicBezTo>
                  <a:pt x="3897575" y="5270237"/>
                  <a:pt x="2995921" y="5464440"/>
                  <a:pt x="2368153" y="5387112"/>
                </a:cubicBezTo>
                <a:cubicBezTo>
                  <a:pt x="1740385" y="5309785"/>
                  <a:pt x="905559" y="5028315"/>
                  <a:pt x="533308" y="4466883"/>
                </a:cubicBezTo>
                <a:cubicBezTo>
                  <a:pt x="161057" y="3905452"/>
                  <a:pt x="-204932" y="3091976"/>
                  <a:pt x="134652" y="2018526"/>
                </a:cubicBezTo>
                <a:cubicBezTo>
                  <a:pt x="234804" y="1669603"/>
                  <a:pt x="575722" y="913155"/>
                  <a:pt x="884557" y="598212"/>
                </a:cubicBezTo>
                <a:cubicBezTo>
                  <a:pt x="1193392" y="283270"/>
                  <a:pt x="1835810" y="121563"/>
                  <a:pt x="2399894" y="435"/>
                </a:cubicBezTo>
                <a:close/>
              </a:path>
            </a:pathLst>
          </a:custGeom>
        </p:spPr>
      </p:pic>
      <p:sp>
        <p:nvSpPr>
          <p:cNvPr id="46" name="Freeform: Shape 45">
            <a:extLst>
              <a:ext uri="{FF2B5EF4-FFF2-40B4-BE49-F238E27FC236}">
                <a16:creationId xmlns:a16="http://schemas.microsoft.com/office/drawing/2014/main" id="{CE2956EB-1856-7F77-0DEB-AAD664CD7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468305">
            <a:off x="-340234" y="697080"/>
            <a:ext cx="1643189" cy="544521"/>
          </a:xfrm>
          <a:custGeom>
            <a:avLst/>
            <a:gdLst>
              <a:gd name="connsiteX0" fmla="*/ 1643189 w 1643189"/>
              <a:gd name="connsiteY0" fmla="*/ 346794 h 544521"/>
              <a:gd name="connsiteX1" fmla="*/ 1600235 w 1643189"/>
              <a:gd name="connsiteY1" fmla="*/ 544334 h 544521"/>
              <a:gd name="connsiteX2" fmla="*/ 589940 w 1643189"/>
              <a:gd name="connsiteY2" fmla="*/ 402182 h 544521"/>
              <a:gd name="connsiteX3" fmla="*/ 220 w 1643189"/>
              <a:gd name="connsiteY3" fmla="*/ 300576 h 544521"/>
              <a:gd name="connsiteX4" fmla="*/ 0 w 1643189"/>
              <a:gd name="connsiteY4" fmla="*/ 300433 h 544521"/>
              <a:gd name="connsiteX5" fmla="*/ 387245 w 1643189"/>
              <a:gd name="connsiteY5" fmla="*/ 0 h 544521"/>
              <a:gd name="connsiteX6" fmla="*/ 487701 w 1643189"/>
              <a:gd name="connsiteY6" fmla="*/ 27350 h 544521"/>
              <a:gd name="connsiteX7" fmla="*/ 1643189 w 1643189"/>
              <a:gd name="connsiteY7" fmla="*/ 346794 h 5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189" h="544521">
                <a:moveTo>
                  <a:pt x="1643189" y="346794"/>
                </a:moveTo>
                <a:cubicBezTo>
                  <a:pt x="1638813" y="389822"/>
                  <a:pt x="1615452" y="550769"/>
                  <a:pt x="1600235" y="544334"/>
                </a:cubicBezTo>
                <a:cubicBezTo>
                  <a:pt x="1564346" y="546282"/>
                  <a:pt x="802795" y="474858"/>
                  <a:pt x="589940" y="402182"/>
                </a:cubicBezTo>
                <a:cubicBezTo>
                  <a:pt x="346522" y="358974"/>
                  <a:pt x="136903" y="338520"/>
                  <a:pt x="220" y="300576"/>
                </a:cubicBezTo>
                <a:lnTo>
                  <a:pt x="0" y="300433"/>
                </a:lnTo>
                <a:lnTo>
                  <a:pt x="387245" y="0"/>
                </a:lnTo>
                <a:lnTo>
                  <a:pt x="487701" y="27350"/>
                </a:lnTo>
                <a:cubicBezTo>
                  <a:pt x="950135" y="152040"/>
                  <a:pt x="1605749" y="322251"/>
                  <a:pt x="1643189" y="34679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D7FC4EA4-7C4C-68F8-10F0-5D08208AD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468305">
            <a:off x="-340234" y="697080"/>
            <a:ext cx="1643189" cy="544521"/>
          </a:xfrm>
          <a:custGeom>
            <a:avLst/>
            <a:gdLst>
              <a:gd name="connsiteX0" fmla="*/ 1643189 w 1643189"/>
              <a:gd name="connsiteY0" fmla="*/ 346794 h 544521"/>
              <a:gd name="connsiteX1" fmla="*/ 1600235 w 1643189"/>
              <a:gd name="connsiteY1" fmla="*/ 544334 h 544521"/>
              <a:gd name="connsiteX2" fmla="*/ 589940 w 1643189"/>
              <a:gd name="connsiteY2" fmla="*/ 402182 h 544521"/>
              <a:gd name="connsiteX3" fmla="*/ 220 w 1643189"/>
              <a:gd name="connsiteY3" fmla="*/ 300576 h 544521"/>
              <a:gd name="connsiteX4" fmla="*/ 0 w 1643189"/>
              <a:gd name="connsiteY4" fmla="*/ 300433 h 544521"/>
              <a:gd name="connsiteX5" fmla="*/ 387245 w 1643189"/>
              <a:gd name="connsiteY5" fmla="*/ 0 h 544521"/>
              <a:gd name="connsiteX6" fmla="*/ 487701 w 1643189"/>
              <a:gd name="connsiteY6" fmla="*/ 27350 h 544521"/>
              <a:gd name="connsiteX7" fmla="*/ 1643189 w 1643189"/>
              <a:gd name="connsiteY7" fmla="*/ 346794 h 5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189" h="544521">
                <a:moveTo>
                  <a:pt x="1643189" y="346794"/>
                </a:moveTo>
                <a:cubicBezTo>
                  <a:pt x="1638813" y="389822"/>
                  <a:pt x="1615452" y="550769"/>
                  <a:pt x="1600235" y="544334"/>
                </a:cubicBezTo>
                <a:cubicBezTo>
                  <a:pt x="1564346" y="546282"/>
                  <a:pt x="802795" y="474858"/>
                  <a:pt x="589940" y="402182"/>
                </a:cubicBezTo>
                <a:cubicBezTo>
                  <a:pt x="346522" y="358974"/>
                  <a:pt x="136903" y="338520"/>
                  <a:pt x="220" y="300576"/>
                </a:cubicBezTo>
                <a:lnTo>
                  <a:pt x="0" y="300433"/>
                </a:lnTo>
                <a:lnTo>
                  <a:pt x="387245" y="0"/>
                </a:lnTo>
                <a:lnTo>
                  <a:pt x="487701" y="27350"/>
                </a:lnTo>
                <a:cubicBezTo>
                  <a:pt x="950135" y="152040"/>
                  <a:pt x="1605749" y="322251"/>
                  <a:pt x="1643189" y="346794"/>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F5112072-0E82-3313-9492-F7C04F2C5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478725" y="539692"/>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FFDECAB2-1CBC-FBCA-D8C5-CDBEFB26C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84128">
            <a:off x="487383" y="5052459"/>
            <a:ext cx="2065137" cy="1924710"/>
          </a:xfrm>
          <a:custGeom>
            <a:avLst/>
            <a:gdLst>
              <a:gd name="connsiteX0" fmla="*/ 705420 w 2065137"/>
              <a:gd name="connsiteY0" fmla="*/ 660 h 1924710"/>
              <a:gd name="connsiteX1" fmla="*/ 752061 w 2065137"/>
              <a:gd name="connsiteY1" fmla="*/ 79831 h 1924710"/>
              <a:gd name="connsiteX2" fmla="*/ 777174 w 2065137"/>
              <a:gd name="connsiteY2" fmla="*/ 228674 h 1924710"/>
              <a:gd name="connsiteX3" fmla="*/ 910196 w 2065137"/>
              <a:gd name="connsiteY3" fmla="*/ 554933 h 1924710"/>
              <a:gd name="connsiteX4" fmla="*/ 1144151 w 2065137"/>
              <a:gd name="connsiteY4" fmla="*/ 998783 h 1924710"/>
              <a:gd name="connsiteX5" fmla="*/ 1215136 w 2065137"/>
              <a:gd name="connsiteY5" fmla="*/ 1290963 h 1924710"/>
              <a:gd name="connsiteX6" fmla="*/ 1253210 w 2065137"/>
              <a:gd name="connsiteY6" fmla="*/ 1375081 h 1924710"/>
              <a:gd name="connsiteX7" fmla="*/ 1251063 w 2065137"/>
              <a:gd name="connsiteY7" fmla="*/ 1145318 h 1924710"/>
              <a:gd name="connsiteX8" fmla="*/ 1327486 w 2065137"/>
              <a:gd name="connsiteY8" fmla="*/ 777906 h 1924710"/>
              <a:gd name="connsiteX9" fmla="*/ 1541356 w 2065137"/>
              <a:gd name="connsiteY9" fmla="*/ 402852 h 1924710"/>
              <a:gd name="connsiteX10" fmla="*/ 1749218 w 2065137"/>
              <a:gd name="connsiteY10" fmla="*/ 310849 h 1924710"/>
              <a:gd name="connsiteX11" fmla="*/ 1654670 w 2065137"/>
              <a:gd name="connsiteY11" fmla="*/ 473302 h 1924710"/>
              <a:gd name="connsiteX12" fmla="*/ 1579791 w 2065137"/>
              <a:gd name="connsiteY12" fmla="*/ 675203 h 1924710"/>
              <a:gd name="connsiteX13" fmla="*/ 1483218 w 2065137"/>
              <a:gd name="connsiteY13" fmla="*/ 1199721 h 1924710"/>
              <a:gd name="connsiteX14" fmla="*/ 1515071 w 2065137"/>
              <a:gd name="connsiteY14" fmla="*/ 1414524 h 1924710"/>
              <a:gd name="connsiteX15" fmla="*/ 1732857 w 2065137"/>
              <a:gd name="connsiteY15" fmla="*/ 1097678 h 1924710"/>
              <a:gd name="connsiteX16" fmla="*/ 1999503 w 2065137"/>
              <a:gd name="connsiteY16" fmla="*/ 923150 h 1924710"/>
              <a:gd name="connsiteX17" fmla="*/ 2061573 w 2065137"/>
              <a:gd name="connsiteY17" fmla="*/ 919052 h 1924710"/>
              <a:gd name="connsiteX18" fmla="*/ 1925241 w 2065137"/>
              <a:gd name="connsiteY18" fmla="*/ 1276908 h 1924710"/>
              <a:gd name="connsiteX19" fmla="*/ 1762828 w 2065137"/>
              <a:gd name="connsiteY19" fmla="*/ 1628380 h 1924710"/>
              <a:gd name="connsiteX20" fmla="*/ 1728483 w 2065137"/>
              <a:gd name="connsiteY20" fmla="*/ 1676471 h 1924710"/>
              <a:gd name="connsiteX21" fmla="*/ 1721032 w 2065137"/>
              <a:gd name="connsiteY21" fmla="*/ 1683673 h 1924710"/>
              <a:gd name="connsiteX22" fmla="*/ 525849 w 2065137"/>
              <a:gd name="connsiteY22" fmla="*/ 1924710 h 1924710"/>
              <a:gd name="connsiteX23" fmla="*/ 519988 w 2065137"/>
              <a:gd name="connsiteY23" fmla="*/ 1923526 h 1924710"/>
              <a:gd name="connsiteX24" fmla="*/ 368278 w 2065137"/>
              <a:gd name="connsiteY24" fmla="*/ 1849772 h 1924710"/>
              <a:gd name="connsiteX25" fmla="*/ 160089 w 2065137"/>
              <a:gd name="connsiteY25" fmla="*/ 1653766 h 1924710"/>
              <a:gd name="connsiteX26" fmla="*/ 41695 w 2065137"/>
              <a:gd name="connsiteY26" fmla="*/ 1181902 h 1924710"/>
              <a:gd name="connsiteX27" fmla="*/ 2230 w 2065137"/>
              <a:gd name="connsiteY27" fmla="*/ 982389 h 1924710"/>
              <a:gd name="connsiteX28" fmla="*/ 99098 w 2065137"/>
              <a:gd name="connsiteY28" fmla="*/ 1105897 h 1924710"/>
              <a:gd name="connsiteX29" fmla="*/ 289246 w 2065137"/>
              <a:gd name="connsiteY29" fmla="*/ 1406750 h 1924710"/>
              <a:gd name="connsiteX30" fmla="*/ 565475 w 2065137"/>
              <a:gd name="connsiteY30" fmla="*/ 1638885 h 1924710"/>
              <a:gd name="connsiteX31" fmla="*/ 859542 w 2065137"/>
              <a:gd name="connsiteY31" fmla="*/ 1695888 h 1924710"/>
              <a:gd name="connsiteX32" fmla="*/ 1054865 w 2065137"/>
              <a:gd name="connsiteY32" fmla="*/ 1683777 h 1924710"/>
              <a:gd name="connsiteX33" fmla="*/ 777174 w 2065137"/>
              <a:gd name="connsiteY33" fmla="*/ 1584095 h 1924710"/>
              <a:gd name="connsiteX34" fmla="*/ 490158 w 2065137"/>
              <a:gd name="connsiteY34" fmla="*/ 1378248 h 1924710"/>
              <a:gd name="connsiteX35" fmla="*/ 264132 w 2065137"/>
              <a:gd name="connsiteY35" fmla="*/ 1001390 h 1924710"/>
              <a:gd name="connsiteX36" fmla="*/ 81159 w 2065137"/>
              <a:gd name="connsiteY36" fmla="*/ 551695 h 1924710"/>
              <a:gd name="connsiteX37" fmla="*/ 81159 w 2065137"/>
              <a:gd name="connsiteY37" fmla="*/ 507359 h 1924710"/>
              <a:gd name="connsiteX38" fmla="*/ 289246 w 2065137"/>
              <a:gd name="connsiteY38" fmla="*/ 678370 h 1924710"/>
              <a:gd name="connsiteX39" fmla="*/ 479395 w 2065137"/>
              <a:gd name="connsiteY39" fmla="*/ 862048 h 1924710"/>
              <a:gd name="connsiteX40" fmla="*/ 954236 w 2065137"/>
              <a:gd name="connsiteY40" fmla="*/ 1370320 h 1924710"/>
              <a:gd name="connsiteX41" fmla="*/ 961171 w 2065137"/>
              <a:gd name="connsiteY41" fmla="*/ 1305410 h 1924710"/>
              <a:gd name="connsiteX42" fmla="*/ 730534 w 2065137"/>
              <a:gd name="connsiteY42" fmla="*/ 922219 h 1924710"/>
              <a:gd name="connsiteX43" fmla="*/ 572676 w 2065137"/>
              <a:gd name="connsiteY43" fmla="*/ 475691 h 1924710"/>
              <a:gd name="connsiteX44" fmla="*/ 637254 w 2065137"/>
              <a:gd name="connsiteY44" fmla="*/ 121001 h 1924710"/>
              <a:gd name="connsiteX45" fmla="*/ 705420 w 2065137"/>
              <a:gd name="connsiteY45" fmla="*/ 660 h 19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65137" h="1924710">
                <a:moveTo>
                  <a:pt x="705420" y="660"/>
                </a:moveTo>
                <a:cubicBezTo>
                  <a:pt x="724555" y="-6202"/>
                  <a:pt x="740102" y="41829"/>
                  <a:pt x="752061" y="79831"/>
                </a:cubicBezTo>
                <a:cubicBezTo>
                  <a:pt x="764020" y="117834"/>
                  <a:pt x="750818" y="149491"/>
                  <a:pt x="777174" y="228674"/>
                </a:cubicBezTo>
                <a:cubicBezTo>
                  <a:pt x="803530" y="307858"/>
                  <a:pt x="849033" y="426581"/>
                  <a:pt x="910196" y="554933"/>
                </a:cubicBezTo>
                <a:cubicBezTo>
                  <a:pt x="971359" y="683284"/>
                  <a:pt x="1093328" y="876111"/>
                  <a:pt x="1144151" y="998783"/>
                </a:cubicBezTo>
                <a:cubicBezTo>
                  <a:pt x="1194974" y="1121454"/>
                  <a:pt x="1196960" y="1228246"/>
                  <a:pt x="1215136" y="1290963"/>
                </a:cubicBezTo>
                <a:cubicBezTo>
                  <a:pt x="1233313" y="1353680"/>
                  <a:pt x="1247222" y="1399355"/>
                  <a:pt x="1253210" y="1375081"/>
                </a:cubicBezTo>
                <a:cubicBezTo>
                  <a:pt x="1259198" y="1350807"/>
                  <a:pt x="1238683" y="1244847"/>
                  <a:pt x="1251063" y="1145318"/>
                </a:cubicBezTo>
                <a:cubicBezTo>
                  <a:pt x="1263442" y="1045789"/>
                  <a:pt x="1279104" y="901650"/>
                  <a:pt x="1327486" y="777906"/>
                </a:cubicBezTo>
                <a:cubicBezTo>
                  <a:pt x="1375868" y="654162"/>
                  <a:pt x="1471068" y="480695"/>
                  <a:pt x="1541356" y="402852"/>
                </a:cubicBezTo>
                <a:cubicBezTo>
                  <a:pt x="1611644" y="325009"/>
                  <a:pt x="1730332" y="299107"/>
                  <a:pt x="1749218" y="310849"/>
                </a:cubicBezTo>
                <a:cubicBezTo>
                  <a:pt x="1768103" y="322590"/>
                  <a:pt x="1682908" y="412576"/>
                  <a:pt x="1654670" y="473302"/>
                </a:cubicBezTo>
                <a:cubicBezTo>
                  <a:pt x="1626432" y="534028"/>
                  <a:pt x="1608366" y="554133"/>
                  <a:pt x="1579791" y="675203"/>
                </a:cubicBezTo>
                <a:cubicBezTo>
                  <a:pt x="1551215" y="796273"/>
                  <a:pt x="1494004" y="1076501"/>
                  <a:pt x="1483218" y="1199721"/>
                </a:cubicBezTo>
                <a:cubicBezTo>
                  <a:pt x="1472431" y="1322941"/>
                  <a:pt x="1498661" y="1418966"/>
                  <a:pt x="1515071" y="1414524"/>
                </a:cubicBezTo>
                <a:cubicBezTo>
                  <a:pt x="1531480" y="1410083"/>
                  <a:pt x="1652119" y="1179574"/>
                  <a:pt x="1732857" y="1097678"/>
                </a:cubicBezTo>
                <a:cubicBezTo>
                  <a:pt x="1813596" y="1015783"/>
                  <a:pt x="1944717" y="952922"/>
                  <a:pt x="1999503" y="923150"/>
                </a:cubicBezTo>
                <a:cubicBezTo>
                  <a:pt x="2054289" y="893379"/>
                  <a:pt x="2073950" y="860092"/>
                  <a:pt x="2061573" y="919052"/>
                </a:cubicBezTo>
                <a:cubicBezTo>
                  <a:pt x="2049196" y="978011"/>
                  <a:pt x="1975032" y="1158687"/>
                  <a:pt x="1925241" y="1276908"/>
                </a:cubicBezTo>
                <a:cubicBezTo>
                  <a:pt x="1875450" y="1395130"/>
                  <a:pt x="1809564" y="1548725"/>
                  <a:pt x="1762828" y="1628380"/>
                </a:cubicBezTo>
                <a:cubicBezTo>
                  <a:pt x="1751144" y="1648294"/>
                  <a:pt x="1739620" y="1663811"/>
                  <a:pt x="1728483" y="1676471"/>
                </a:cubicBezTo>
                <a:lnTo>
                  <a:pt x="1721032" y="1683673"/>
                </a:lnTo>
                <a:lnTo>
                  <a:pt x="525849" y="1924710"/>
                </a:lnTo>
                <a:lnTo>
                  <a:pt x="519988" y="1923526"/>
                </a:lnTo>
                <a:cubicBezTo>
                  <a:pt x="464666" y="1908631"/>
                  <a:pt x="420748" y="1885004"/>
                  <a:pt x="368278" y="1849772"/>
                </a:cubicBezTo>
                <a:cubicBezTo>
                  <a:pt x="298318" y="1802797"/>
                  <a:pt x="214520" y="1765077"/>
                  <a:pt x="160089" y="1653766"/>
                </a:cubicBezTo>
                <a:cubicBezTo>
                  <a:pt x="105658" y="1542454"/>
                  <a:pt x="68005" y="1293798"/>
                  <a:pt x="41695" y="1181902"/>
                </a:cubicBezTo>
                <a:cubicBezTo>
                  <a:pt x="15385" y="1070006"/>
                  <a:pt x="-7337" y="995057"/>
                  <a:pt x="2230" y="982389"/>
                </a:cubicBezTo>
                <a:cubicBezTo>
                  <a:pt x="11797" y="969722"/>
                  <a:pt x="51262" y="1035171"/>
                  <a:pt x="99098" y="1105897"/>
                </a:cubicBezTo>
                <a:cubicBezTo>
                  <a:pt x="146934" y="1176624"/>
                  <a:pt x="211517" y="1317919"/>
                  <a:pt x="289246" y="1406750"/>
                </a:cubicBezTo>
                <a:cubicBezTo>
                  <a:pt x="366976" y="1495581"/>
                  <a:pt x="470426" y="1590695"/>
                  <a:pt x="565475" y="1638885"/>
                </a:cubicBezTo>
                <a:cubicBezTo>
                  <a:pt x="660525" y="1687074"/>
                  <a:pt x="777978" y="1688406"/>
                  <a:pt x="859542" y="1695888"/>
                </a:cubicBezTo>
                <a:cubicBezTo>
                  <a:pt x="941107" y="1703370"/>
                  <a:pt x="1068593" y="1702409"/>
                  <a:pt x="1054865" y="1683777"/>
                </a:cubicBezTo>
                <a:cubicBezTo>
                  <a:pt x="1041137" y="1665144"/>
                  <a:pt x="871292" y="1635016"/>
                  <a:pt x="777174" y="1584095"/>
                </a:cubicBezTo>
                <a:cubicBezTo>
                  <a:pt x="683057" y="1533173"/>
                  <a:pt x="596580" y="1481228"/>
                  <a:pt x="490158" y="1378248"/>
                </a:cubicBezTo>
                <a:cubicBezTo>
                  <a:pt x="383736" y="1275268"/>
                  <a:pt x="332299" y="1139149"/>
                  <a:pt x="264132" y="1001390"/>
                </a:cubicBezTo>
                <a:cubicBezTo>
                  <a:pt x="195966" y="863632"/>
                  <a:pt x="111655" y="634034"/>
                  <a:pt x="81159" y="551695"/>
                </a:cubicBezTo>
                <a:cubicBezTo>
                  <a:pt x="50664" y="469357"/>
                  <a:pt x="46478" y="486247"/>
                  <a:pt x="81159" y="507359"/>
                </a:cubicBezTo>
                <a:cubicBezTo>
                  <a:pt x="115841" y="528471"/>
                  <a:pt x="222874" y="619255"/>
                  <a:pt x="289246" y="678370"/>
                </a:cubicBezTo>
                <a:cubicBezTo>
                  <a:pt x="355619" y="737485"/>
                  <a:pt x="368564" y="746723"/>
                  <a:pt x="479395" y="862048"/>
                </a:cubicBezTo>
                <a:cubicBezTo>
                  <a:pt x="590227" y="977374"/>
                  <a:pt x="873940" y="1296427"/>
                  <a:pt x="954236" y="1370320"/>
                </a:cubicBezTo>
                <a:cubicBezTo>
                  <a:pt x="1034532" y="1444214"/>
                  <a:pt x="998455" y="1380094"/>
                  <a:pt x="961171" y="1305410"/>
                </a:cubicBezTo>
                <a:cubicBezTo>
                  <a:pt x="923887" y="1230727"/>
                  <a:pt x="795284" y="1060505"/>
                  <a:pt x="730534" y="922219"/>
                </a:cubicBezTo>
                <a:cubicBezTo>
                  <a:pt x="665785" y="783932"/>
                  <a:pt x="588222" y="609226"/>
                  <a:pt x="572676" y="475691"/>
                </a:cubicBezTo>
                <a:cubicBezTo>
                  <a:pt x="557128" y="342154"/>
                  <a:pt x="615130" y="200173"/>
                  <a:pt x="637254" y="121001"/>
                </a:cubicBezTo>
                <a:cubicBezTo>
                  <a:pt x="659378" y="41829"/>
                  <a:pt x="686286" y="7522"/>
                  <a:pt x="705420" y="66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CCAD4C7-AD9B-35AF-8C73-D5C718C5C381}"/>
              </a:ext>
            </a:extLst>
          </p:cNvPr>
          <p:cNvSpPr txBox="1"/>
          <p:nvPr/>
        </p:nvSpPr>
        <p:spPr>
          <a:xfrm>
            <a:off x="6843262" y="1293826"/>
            <a:ext cx="4675649" cy="357349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gn="ctr" defTabSz="914400">
              <a:lnSpc>
                <a:spcPct val="90000"/>
              </a:lnSpc>
              <a:spcAft>
                <a:spcPts val="600"/>
              </a:spcAft>
            </a:pPr>
            <a:r>
              <a:rPr lang="en-US" sz="4000" i="1" dirty="0">
                <a:solidFill>
                  <a:schemeClr val="tx2"/>
                </a:solidFill>
              </a:rPr>
              <a:t>We acknowledge the Kaurna people of </a:t>
            </a:r>
            <a:r>
              <a:rPr lang="en-US" sz="4000" i="1" dirty="0" err="1">
                <a:solidFill>
                  <a:schemeClr val="tx2"/>
                </a:solidFill>
              </a:rPr>
              <a:t>Tarndanya</a:t>
            </a:r>
            <a:r>
              <a:rPr lang="en-US" sz="4000" i="1" dirty="0">
                <a:solidFill>
                  <a:schemeClr val="tx2"/>
                </a:solidFill>
              </a:rPr>
              <a:t> </a:t>
            </a:r>
            <a:r>
              <a:rPr lang="en-US" sz="4000" dirty="0">
                <a:solidFill>
                  <a:schemeClr val="tx2"/>
                </a:solidFill>
              </a:rPr>
              <a:t> </a:t>
            </a:r>
          </a:p>
          <a:p>
            <a:pPr algn="ctr" defTabSz="914400">
              <a:lnSpc>
                <a:spcPct val="90000"/>
              </a:lnSpc>
              <a:spcAft>
                <a:spcPts val="600"/>
              </a:spcAft>
            </a:pPr>
            <a:r>
              <a:rPr lang="en-US" sz="4000" i="1" dirty="0">
                <a:solidFill>
                  <a:schemeClr val="tx2"/>
                </a:solidFill>
              </a:rPr>
              <a:t>(the Adelaide Plains) and pay respect to their Elders both past and present</a:t>
            </a:r>
            <a:endParaRPr lang="en-US" sz="4000" dirty="0">
              <a:solidFill>
                <a:schemeClr val="tx2"/>
              </a:solidFill>
            </a:endParaRPr>
          </a:p>
        </p:txBody>
      </p:sp>
      <p:sp>
        <p:nvSpPr>
          <p:cNvPr id="3" name="TextBox 2">
            <a:extLst>
              <a:ext uri="{FF2B5EF4-FFF2-40B4-BE49-F238E27FC236}">
                <a16:creationId xmlns:a16="http://schemas.microsoft.com/office/drawing/2014/main" id="{D289672B-DD34-EB18-AD0C-A9AB8BCBBE4F}"/>
              </a:ext>
            </a:extLst>
          </p:cNvPr>
          <p:cNvSpPr txBox="1"/>
          <p:nvPr/>
        </p:nvSpPr>
        <p:spPr>
          <a:xfrm>
            <a:off x="5373511" y="6323659"/>
            <a:ext cx="600757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1100" i="1">
              <a:latin typeface="arial"/>
              <a:cs typeface="arial"/>
            </a:endParaRPr>
          </a:p>
          <a:p>
            <a:pPr>
              <a:spcAft>
                <a:spcPts val="600"/>
              </a:spcAft>
            </a:pPr>
            <a:endParaRPr lang="en-US" sz="1100" i="1">
              <a:latin typeface="Arial"/>
              <a:cs typeface="Arial"/>
            </a:endParaRPr>
          </a:p>
        </p:txBody>
      </p:sp>
    </p:spTree>
    <p:extLst>
      <p:ext uri="{BB962C8B-B14F-4D97-AF65-F5344CB8AC3E}">
        <p14:creationId xmlns:p14="http://schemas.microsoft.com/office/powerpoint/2010/main" val="80273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D51F-463C-D7D5-16AD-794692DE62BA}"/>
              </a:ext>
            </a:extLst>
          </p:cNvPr>
          <p:cNvSpPr>
            <a:spLocks noGrp="1"/>
          </p:cNvSpPr>
          <p:nvPr>
            <p:ph type="title"/>
          </p:nvPr>
        </p:nvSpPr>
        <p:spPr/>
        <p:txBody>
          <a:bodyPr/>
          <a:lstStyle/>
          <a:p>
            <a:r>
              <a:rPr lang="en-AU" sz="4400" kern="100">
                <a:effectLst/>
                <a:latin typeface="Calibri" panose="020F0502020204030204" pitchFamily="34" charset="0"/>
                <a:ea typeface="Calibri" panose="020F0502020204030204" pitchFamily="34" charset="0"/>
                <a:cs typeface="Calibri" panose="020F0502020204030204" pitchFamily="34" charset="0"/>
              </a:rPr>
              <a:t>Community Media Destinations Project</a:t>
            </a:r>
            <a:br>
              <a:rPr lang="en-AU" sz="4400" kern="100">
                <a:effectLst/>
                <a:latin typeface="Calibri" panose="020F0502020204030204" pitchFamily="34" charset="0"/>
                <a:ea typeface="Calibri" panose="020F0502020204030204" pitchFamily="34" charset="0"/>
                <a:cs typeface="Calibri" panose="020F0502020204030204" pitchFamily="34" charset="0"/>
              </a:rPr>
            </a:br>
            <a:endParaRPr lang="en-US"/>
          </a:p>
        </p:txBody>
      </p:sp>
      <p:sp>
        <p:nvSpPr>
          <p:cNvPr id="3" name="Content Placeholder 2">
            <a:extLst>
              <a:ext uri="{FF2B5EF4-FFF2-40B4-BE49-F238E27FC236}">
                <a16:creationId xmlns:a16="http://schemas.microsoft.com/office/drawing/2014/main" id="{90220B9C-86F6-9266-2AF0-C356ED00B8ED}"/>
              </a:ext>
            </a:extLst>
          </p:cNvPr>
          <p:cNvSpPr>
            <a:spLocks noGrp="1"/>
          </p:cNvSpPr>
          <p:nvPr>
            <p:ph idx="1"/>
          </p:nvPr>
        </p:nvSpPr>
        <p:spPr>
          <a:xfrm>
            <a:off x="145882" y="1690688"/>
            <a:ext cx="6760243" cy="4902617"/>
          </a:xfrm>
        </p:spPr>
        <p:txBody>
          <a:bodyPr>
            <a:normAutofit fontScale="85000" lnSpcReduction="20000"/>
          </a:bodyPr>
          <a:lstStyle/>
          <a:p>
            <a:pPr marL="0" indent="0">
              <a:buNone/>
            </a:pPr>
            <a:r>
              <a:rPr lang="en-AU" sz="2800" kern="100">
                <a:effectLst/>
                <a:latin typeface="Calibri" panose="020F0502020204030204" pitchFamily="34" charset="0"/>
                <a:ea typeface="Calibri" panose="020F0502020204030204" pitchFamily="34" charset="0"/>
                <a:cs typeface="Calibri" panose="020F0502020204030204" pitchFamily="34" charset="0"/>
              </a:rPr>
              <a:t>In collaboration with the Community Media Training Organisation (CMTO - peak body for training in community media in Australia). </a:t>
            </a:r>
          </a:p>
          <a:p>
            <a:pPr marL="0" indent="0">
              <a:buNone/>
            </a:pPr>
            <a:endParaRPr lang="en-US"/>
          </a:p>
          <a:p>
            <a:pPr marL="0" indent="0">
              <a:buNone/>
            </a:pPr>
            <a:r>
              <a:rPr lang="en-US"/>
              <a:t>To better understand the impacts of community media training on the employment pathways, career trajectories and professional/personal development of its practitioners. </a:t>
            </a:r>
          </a:p>
          <a:p>
            <a:pPr marL="0" indent="0">
              <a:buNone/>
            </a:pPr>
            <a:endParaRPr lang="en-US"/>
          </a:p>
          <a:p>
            <a:pPr marL="0" indent="0">
              <a:buNone/>
            </a:pPr>
            <a:r>
              <a:rPr lang="en-US"/>
              <a:t>Two phases/reports</a:t>
            </a:r>
          </a:p>
          <a:p>
            <a:pPr marL="0" indent="0">
              <a:buNone/>
            </a:pPr>
            <a:endParaRPr lang="en-US"/>
          </a:p>
          <a:p>
            <a:r>
              <a:rPr lang="en-US"/>
              <a:t>Community media destinations: spotlight on creative industries (2021 pilot)</a:t>
            </a:r>
          </a:p>
          <a:p>
            <a:r>
              <a:rPr lang="en-US"/>
              <a:t>Community media destinations: spotlight on training (2023)</a:t>
            </a:r>
          </a:p>
          <a:p>
            <a:pPr marL="0" indent="0">
              <a:buNone/>
            </a:pPr>
            <a:endParaRPr lang="en-US"/>
          </a:p>
          <a:p>
            <a:pPr marL="0" indent="0">
              <a:buNone/>
            </a:pPr>
            <a:endParaRPr lang="en-US"/>
          </a:p>
        </p:txBody>
      </p:sp>
      <p:pic>
        <p:nvPicPr>
          <p:cNvPr id="5" name="Picture 4" descr="A person talking to another person&#10;&#10;Description automatically generated">
            <a:extLst>
              <a:ext uri="{FF2B5EF4-FFF2-40B4-BE49-F238E27FC236}">
                <a16:creationId xmlns:a16="http://schemas.microsoft.com/office/drawing/2014/main" id="{9B925F5F-48FA-4C69-C7A3-A25F0B12DFF6}"/>
              </a:ext>
            </a:extLst>
          </p:cNvPr>
          <p:cNvPicPr>
            <a:picLocks noChangeAspect="1"/>
          </p:cNvPicPr>
          <p:nvPr/>
        </p:nvPicPr>
        <p:blipFill>
          <a:blip r:embed="rId3"/>
          <a:stretch>
            <a:fillRect/>
          </a:stretch>
        </p:blipFill>
        <p:spPr>
          <a:xfrm>
            <a:off x="6869281" y="1252030"/>
            <a:ext cx="5176837" cy="5176837"/>
          </a:xfrm>
          <a:prstGeom prst="rect">
            <a:avLst/>
          </a:prstGeom>
        </p:spPr>
      </p:pic>
    </p:spTree>
    <p:extLst>
      <p:ext uri="{BB962C8B-B14F-4D97-AF65-F5344CB8AC3E}">
        <p14:creationId xmlns:p14="http://schemas.microsoft.com/office/powerpoint/2010/main" val="13664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38A4-C902-B322-BC72-1CBACA28738D}"/>
              </a:ext>
            </a:extLst>
          </p:cNvPr>
          <p:cNvSpPr>
            <a:spLocks noGrp="1"/>
          </p:cNvSpPr>
          <p:nvPr>
            <p:ph type="title"/>
          </p:nvPr>
        </p:nvSpPr>
        <p:spPr>
          <a:xfrm>
            <a:off x="290945" y="0"/>
            <a:ext cx="3961110" cy="1325563"/>
          </a:xfrm>
        </p:spPr>
        <p:txBody>
          <a:bodyPr>
            <a:noAutofit/>
          </a:bodyPr>
          <a:lstStyle/>
          <a:p>
            <a:r>
              <a:rPr lang="en-US" sz="5400"/>
              <a:t>Method</a:t>
            </a:r>
          </a:p>
        </p:txBody>
      </p:sp>
      <p:sp>
        <p:nvSpPr>
          <p:cNvPr id="24" name="TextBox 23">
            <a:extLst>
              <a:ext uri="{FF2B5EF4-FFF2-40B4-BE49-F238E27FC236}">
                <a16:creationId xmlns:a16="http://schemas.microsoft.com/office/drawing/2014/main" id="{E8DA17F4-F065-FE8A-A021-29F68C0817C5}"/>
              </a:ext>
            </a:extLst>
          </p:cNvPr>
          <p:cNvSpPr txBox="1"/>
          <p:nvPr/>
        </p:nvSpPr>
        <p:spPr>
          <a:xfrm>
            <a:off x="4851754" y="116114"/>
            <a:ext cx="7947083" cy="7304564"/>
          </a:xfrm>
          <a:prstGeom prst="rect">
            <a:avLst/>
          </a:prstGeom>
          <a:noFill/>
        </p:spPr>
        <p:txBody>
          <a:bodyPr wrap="square" rtlCol="0">
            <a:spAutoFit/>
          </a:bodyPr>
          <a:lstStyle/>
          <a:p>
            <a:pPr>
              <a:spcAft>
                <a:spcPts val="800"/>
              </a:spcAft>
            </a:pPr>
            <a:endParaRPr lang="en-AU" sz="2000" u="sng" kern="10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AU" sz="2000" u="sng" kern="10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AU" sz="2000" u="sng" kern="100">
                <a:effectLst/>
                <a:latin typeface="Calibri" panose="020F0502020204030204" pitchFamily="34" charset="0"/>
                <a:ea typeface="Calibri" panose="020F0502020204030204" pitchFamily="34" charset="0"/>
                <a:cs typeface="Calibri" panose="020F0502020204030204" pitchFamily="34" charset="0"/>
              </a:rPr>
              <a:t>Phase One (pilot)</a:t>
            </a:r>
          </a:p>
          <a:p>
            <a:pPr marL="342900" indent="-342900">
              <a:spcAft>
                <a:spcPts val="800"/>
              </a:spcAft>
              <a:buFont typeface="Arial" panose="020B0604020202020204" pitchFamily="34" charset="0"/>
              <a:buChar char="•"/>
            </a:pPr>
            <a:r>
              <a:rPr lang="en-AU" sz="2000" kern="100">
                <a:latin typeface="Calibri" panose="020F0502020204030204" pitchFamily="34" charset="0"/>
                <a:ea typeface="Calibri" panose="020F0502020204030204" pitchFamily="34" charset="0"/>
                <a:cs typeface="Calibri" panose="020F0502020204030204" pitchFamily="34" charset="0"/>
              </a:rPr>
              <a:t>S</a:t>
            </a:r>
            <a:r>
              <a:rPr lang="en-AU" sz="2000" kern="100">
                <a:effectLst/>
                <a:latin typeface="Calibri" panose="020F0502020204030204" pitchFamily="34" charset="0"/>
                <a:ea typeface="Calibri" panose="020F0502020204030204" pitchFamily="34" charset="0"/>
                <a:cs typeface="Calibri" panose="020F0502020204030204" pitchFamily="34" charset="0"/>
              </a:rPr>
              <a:t>ix in-depth interviews</a:t>
            </a:r>
          </a:p>
          <a:p>
            <a:pPr marL="342900" indent="-342900">
              <a:spcAft>
                <a:spcPts val="800"/>
              </a:spcAft>
              <a:buFont typeface="Arial" panose="020B0604020202020204" pitchFamily="34" charset="0"/>
              <a:buChar char="•"/>
            </a:pPr>
            <a:r>
              <a:rPr lang="en-AU" sz="2000" kern="100">
                <a:effectLst/>
                <a:latin typeface="Calibri" panose="020F0502020204030204" pitchFamily="34" charset="0"/>
                <a:ea typeface="Calibri" panose="020F0502020204030204" pitchFamily="34" charset="0"/>
                <a:cs typeface="Calibri" panose="020F0502020204030204" pitchFamily="34" charset="0"/>
              </a:rPr>
              <a:t>creative industries practitioners who got their start in community broadcasting</a:t>
            </a:r>
          </a:p>
          <a:p>
            <a:pPr>
              <a:lnSpc>
                <a:spcPct val="150000"/>
              </a:lnSpc>
              <a:spcAft>
                <a:spcPts val="800"/>
              </a:spcAft>
            </a:pPr>
            <a:r>
              <a:rPr lang="en-AU" sz="2000" u="sng" kern="100">
                <a:latin typeface="Calibri" panose="020F0502020204030204" pitchFamily="34" charset="0"/>
                <a:ea typeface="Calibri" panose="020F0502020204030204" pitchFamily="34" charset="0"/>
                <a:cs typeface="Calibri" panose="020F0502020204030204" pitchFamily="34" charset="0"/>
              </a:rPr>
              <a:t>Phase Two</a:t>
            </a:r>
            <a:endParaRPr lang="en-AU" sz="2000" u="sng"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2000" b="1" kern="100">
                <a:effectLst/>
                <a:latin typeface="Calibri" panose="020F0502020204030204" pitchFamily="34" charset="0"/>
                <a:ea typeface="Calibri" panose="020F0502020204030204" pitchFamily="34" charset="0"/>
                <a:cs typeface="Calibri" panose="020F0502020204030204" pitchFamily="34" charset="0"/>
              </a:rPr>
              <a:t>Survey</a:t>
            </a:r>
            <a:r>
              <a:rPr lang="en-AU" sz="2000" kern="100">
                <a:effectLst/>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800"/>
              </a:spcAft>
              <a:buFont typeface="Arial" panose="020B0604020202020204" pitchFamily="34" charset="0"/>
              <a:buChar char="•"/>
            </a:pPr>
            <a:r>
              <a:rPr lang="en-AU" sz="2000" kern="100">
                <a:effectLst/>
                <a:latin typeface="Calibri" panose="020F0502020204030204" pitchFamily="34" charset="0"/>
                <a:ea typeface="Calibri" panose="020F0502020204030204" pitchFamily="34" charset="0"/>
                <a:cs typeface="Calibri" panose="020F0502020204030204" pitchFamily="34" charset="0"/>
              </a:rPr>
              <a:t>targeting anyone who had engaged in any form of CMTO training </a:t>
            </a:r>
          </a:p>
          <a:p>
            <a:pPr marL="285750" indent="-285750">
              <a:spcAft>
                <a:spcPts val="800"/>
              </a:spcAft>
              <a:buFont typeface="Arial" panose="020B0604020202020204" pitchFamily="34" charset="0"/>
              <a:buChar char="•"/>
            </a:pPr>
            <a:r>
              <a:rPr lang="en-AU" sz="2000" kern="100">
                <a:effectLst/>
                <a:latin typeface="Calibri" panose="020F0502020204030204" pitchFamily="34" charset="0"/>
                <a:ea typeface="Calibri" panose="020F0502020204030204" pitchFamily="34" charset="0"/>
                <a:cs typeface="Calibri" panose="020F0502020204030204" pitchFamily="34" charset="0"/>
              </a:rPr>
              <a:t>demographic data, information about courses completed, employment/volunteer activities, role of the CMTO training on professional/personal development </a:t>
            </a:r>
          </a:p>
          <a:p>
            <a:pPr marL="285750" indent="-285750">
              <a:spcAft>
                <a:spcPts val="800"/>
              </a:spcAft>
              <a:buFont typeface="Arial" panose="020B0604020202020204" pitchFamily="34" charset="0"/>
              <a:buChar char="•"/>
            </a:pPr>
            <a:r>
              <a:rPr lang="en-AU" sz="2000" kern="100">
                <a:latin typeface="Calibri" panose="020F0502020204030204" pitchFamily="34" charset="0"/>
                <a:ea typeface="Calibri" panose="020F0502020204030204" pitchFamily="34" charset="0"/>
                <a:cs typeface="Calibri" panose="020F0502020204030204" pitchFamily="34" charset="0"/>
              </a:rPr>
              <a:t>79 respondents</a:t>
            </a:r>
            <a:endParaRPr lang="en-AU" sz="2000" kern="10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AU" sz="2000" b="1" kern="100">
                <a:effectLst/>
                <a:latin typeface="Calibri" panose="020F0502020204030204" pitchFamily="34" charset="0"/>
                <a:ea typeface="Calibri" panose="020F0502020204030204" pitchFamily="34" charset="0"/>
                <a:cs typeface="Calibri" panose="020F0502020204030204" pitchFamily="34" charset="0"/>
              </a:rPr>
              <a:t>In-depth interviews</a:t>
            </a:r>
          </a:p>
          <a:p>
            <a:pPr marL="285750" indent="-285750">
              <a:spcAft>
                <a:spcPts val="800"/>
              </a:spcAft>
              <a:buFont typeface="Arial" panose="020B0604020202020204" pitchFamily="34" charset="0"/>
              <a:buChar char="•"/>
            </a:pPr>
            <a:r>
              <a:rPr lang="en-AU" sz="2000" kern="100">
                <a:effectLst/>
                <a:latin typeface="Calibri" panose="020F0502020204030204" pitchFamily="34" charset="0"/>
                <a:ea typeface="Calibri" panose="020F0502020204030204" pitchFamily="34" charset="0"/>
                <a:cs typeface="Calibri" panose="020F0502020204030204" pitchFamily="34" charset="0"/>
              </a:rPr>
              <a:t>25 semi-structed interviews; average length just under 32 mins</a:t>
            </a:r>
          </a:p>
          <a:p>
            <a:pPr marL="285750" indent="-285750">
              <a:spcAft>
                <a:spcPts val="800"/>
              </a:spcAft>
              <a:buFont typeface="Arial" panose="020B0604020202020204" pitchFamily="34" charset="0"/>
              <a:buChar char="•"/>
            </a:pPr>
            <a:r>
              <a:rPr lang="en-AU" sz="2000" kern="100">
                <a:effectLst/>
                <a:latin typeface="Calibri" panose="020F0502020204030204" pitchFamily="34" charset="0"/>
                <a:ea typeface="Calibri" panose="020F0502020204030204" pitchFamily="34" charset="0"/>
                <a:cs typeface="Calibri" panose="020F0502020204030204" pitchFamily="34" charset="0"/>
              </a:rPr>
              <a:t>guiding questions informed by pilot research findings</a:t>
            </a:r>
          </a:p>
          <a:p>
            <a:endParaRPr lang="en-US" sz="3200"/>
          </a:p>
        </p:txBody>
      </p:sp>
      <p:pic>
        <p:nvPicPr>
          <p:cNvPr id="6" name="Content Placeholder 5" descr="A group of people posing for a photo&#10;&#10;Description automatically generated">
            <a:extLst>
              <a:ext uri="{FF2B5EF4-FFF2-40B4-BE49-F238E27FC236}">
                <a16:creationId xmlns:a16="http://schemas.microsoft.com/office/drawing/2014/main" id="{97844451-48D7-6498-D8A0-6E7E8E0261A9}"/>
              </a:ext>
            </a:extLst>
          </p:cNvPr>
          <p:cNvPicPr>
            <a:picLocks noGrp="1" noChangeAspect="1"/>
          </p:cNvPicPr>
          <p:nvPr>
            <p:ph idx="1"/>
          </p:nvPr>
        </p:nvPicPr>
        <p:blipFill>
          <a:blip r:embed="rId3"/>
          <a:stretch>
            <a:fillRect/>
          </a:stretch>
        </p:blipFill>
        <p:spPr>
          <a:xfrm>
            <a:off x="95830" y="1325562"/>
            <a:ext cx="4755923" cy="4755923"/>
          </a:xfrm>
        </p:spPr>
      </p:pic>
      <p:sp>
        <p:nvSpPr>
          <p:cNvPr id="7" name="TextBox 6">
            <a:extLst>
              <a:ext uri="{FF2B5EF4-FFF2-40B4-BE49-F238E27FC236}">
                <a16:creationId xmlns:a16="http://schemas.microsoft.com/office/drawing/2014/main" id="{8DE5FABE-03B7-4D53-F41C-F0DA5DCD2E2B}"/>
              </a:ext>
            </a:extLst>
          </p:cNvPr>
          <p:cNvSpPr txBox="1"/>
          <p:nvPr/>
        </p:nvSpPr>
        <p:spPr>
          <a:xfrm>
            <a:off x="3983190" y="302646"/>
            <a:ext cx="7913513" cy="677108"/>
          </a:xfrm>
          <a:prstGeom prst="rect">
            <a:avLst/>
          </a:prstGeom>
          <a:noFill/>
        </p:spPr>
        <p:txBody>
          <a:bodyPr wrap="none" rtlCol="0">
            <a:spAutoFit/>
          </a:bodyPr>
          <a:lstStyle/>
          <a:p>
            <a:r>
              <a:rPr lang="en-AU" sz="2000" kern="100">
                <a:latin typeface="Calibri" panose="020F0502020204030204" pitchFamily="34" charset="0"/>
                <a:ea typeface="Calibri" panose="020F0502020204030204" pitchFamily="34" charset="0"/>
                <a:cs typeface="Calibri" panose="020F0502020204030204" pitchFamily="34" charset="0"/>
              </a:rPr>
              <a:t>T</a:t>
            </a:r>
            <a:r>
              <a:rPr lang="en-AU" sz="2000" kern="100">
                <a:effectLst/>
                <a:latin typeface="Calibri" panose="020F0502020204030204" pitchFamily="34" charset="0"/>
                <a:ea typeface="Calibri" panose="020F0502020204030204" pitchFamily="34" charset="0"/>
                <a:cs typeface="Calibri" panose="020F0502020204030204" pitchFamily="34" charset="0"/>
              </a:rPr>
              <a:t>heoretical approach of community media as rhizome (Bailey et al., 2007) </a:t>
            </a:r>
            <a:endParaRPr lang="en-AU" sz="2000" u="sng" kern="100">
              <a:latin typeface="Calibri" panose="020F0502020204030204" pitchFamily="34" charset="0"/>
              <a:ea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98925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EED4C-61BC-4267-1053-65C563F005F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Key findings:</a:t>
            </a:r>
          </a:p>
        </p:txBody>
      </p:sp>
      <p:sp>
        <p:nvSpPr>
          <p:cNvPr id="104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E932C6-06DF-7A98-B9F9-AAC18C698633}"/>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a:t>Career pathways</a:t>
            </a:r>
          </a:p>
          <a:p>
            <a:r>
              <a:rPr lang="en-US"/>
              <a:t>Skills development</a:t>
            </a:r>
          </a:p>
          <a:p>
            <a:r>
              <a:rPr lang="en-US"/>
              <a:t>Access to opportunities</a:t>
            </a:r>
          </a:p>
          <a:p>
            <a:r>
              <a:rPr lang="en-US"/>
              <a:t>Importance of training</a:t>
            </a:r>
          </a:p>
          <a:p>
            <a:r>
              <a:rPr lang="en-US"/>
              <a:t>Social justice and values</a:t>
            </a:r>
          </a:p>
          <a:p>
            <a:r>
              <a:rPr lang="en-US"/>
              <a:t>Burnout and mental health</a:t>
            </a:r>
          </a:p>
          <a:p>
            <a:r>
              <a:rPr lang="en-US" u="sng"/>
              <a:t>Networks and community</a:t>
            </a:r>
          </a:p>
        </p:txBody>
      </p:sp>
      <p:pic>
        <p:nvPicPr>
          <p:cNvPr id="1026" name="Picture 2">
            <a:extLst>
              <a:ext uri="{FF2B5EF4-FFF2-40B4-BE49-F238E27FC236}">
                <a16:creationId xmlns:a16="http://schemas.microsoft.com/office/drawing/2014/main" id="{30762420-6248-9F5D-4682-15D034FD729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2765" t="998" b="1"/>
          <a:stretch/>
        </p:blipFill>
        <p:spPr bwMode="auto">
          <a:xfrm>
            <a:off x="6099048" y="1624492"/>
            <a:ext cx="5458968" cy="360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0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71447-D608-320B-1367-B1DC35D4739E}"/>
              </a:ext>
            </a:extLst>
          </p:cNvPr>
          <p:cNvSpPr>
            <a:spLocks noGrp="1"/>
          </p:cNvSpPr>
          <p:nvPr>
            <p:ph type="title"/>
          </p:nvPr>
        </p:nvSpPr>
        <p:spPr>
          <a:xfrm>
            <a:off x="838200" y="365125"/>
            <a:ext cx="10515600" cy="1325563"/>
          </a:xfrm>
        </p:spPr>
        <p:txBody>
          <a:bodyPr>
            <a:normAutofit/>
          </a:bodyPr>
          <a:lstStyle/>
          <a:p>
            <a:r>
              <a:rPr lang="en-AU"/>
              <a:t>Professional networks and networking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0BCA54-1FAB-C008-32D0-ABA7812C970F}"/>
              </a:ext>
            </a:extLst>
          </p:cNvPr>
          <p:cNvSpPr>
            <a:spLocks noGrp="1"/>
          </p:cNvSpPr>
          <p:nvPr>
            <p:ph idx="1"/>
          </p:nvPr>
        </p:nvSpPr>
        <p:spPr>
          <a:xfrm>
            <a:off x="838200" y="1825625"/>
            <a:ext cx="10515600" cy="4351338"/>
          </a:xfrm>
        </p:spPr>
        <p:txBody>
          <a:bodyPr>
            <a:normAutofit/>
          </a:bodyPr>
          <a:lstStyle/>
          <a:p>
            <a:pPr marL="0" indent="0">
              <a:buNone/>
            </a:pPr>
            <a:r>
              <a:rPr lang="en-AU" sz="3200" i="1" kern="100">
                <a:effectLst/>
                <a:latin typeface="Calibri" panose="020F0502020204030204" pitchFamily="34" charset="0"/>
                <a:ea typeface="Calibri" panose="020F0502020204030204" pitchFamily="34" charset="0"/>
                <a:cs typeface="Calibri" panose="020F0502020204030204" pitchFamily="34" charset="0"/>
              </a:rPr>
              <a:t>‘I was presenting at &lt;community media outlet&gt; and …  I got a call from an old colleague of mine…. And she reached out to me, and she said, “hey, look, I've been consulting for &lt;organisation&gt;…. I've given them some ideas, they really like it. They've asked me to kind of come and join them full time. This opportunity is real. I want you to be part of it. What do you think?”’</a:t>
            </a:r>
            <a:endParaRPr lang="en-AU" sz="3200" i="1" kern="1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Tree>
    <p:extLst>
      <p:ext uri="{BB962C8B-B14F-4D97-AF65-F5344CB8AC3E}">
        <p14:creationId xmlns:p14="http://schemas.microsoft.com/office/powerpoint/2010/main" val="133007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BABB9-47A6-F95D-D518-A4F93824F629}"/>
              </a:ext>
            </a:extLst>
          </p:cNvPr>
          <p:cNvSpPr>
            <a:spLocks noGrp="1"/>
          </p:cNvSpPr>
          <p:nvPr>
            <p:ph type="title"/>
          </p:nvPr>
        </p:nvSpPr>
        <p:spPr>
          <a:xfrm>
            <a:off x="838200" y="365125"/>
            <a:ext cx="10515600" cy="1325563"/>
          </a:xfrm>
        </p:spPr>
        <p:txBody>
          <a:bodyPr>
            <a:normAutofit/>
          </a:bodyPr>
          <a:lstStyle/>
          <a:p>
            <a:r>
              <a:rPr lang="en-AU" sz="5400"/>
              <a:t>Friendships and social connections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C80D06-2AD1-7274-30C6-C0A79B9F0911}"/>
              </a:ext>
            </a:extLst>
          </p:cNvPr>
          <p:cNvSpPr>
            <a:spLocks noGrp="1"/>
          </p:cNvSpPr>
          <p:nvPr>
            <p:ph idx="1"/>
          </p:nvPr>
        </p:nvSpPr>
        <p:spPr>
          <a:xfrm>
            <a:off x="838200" y="1929384"/>
            <a:ext cx="10515600" cy="4251960"/>
          </a:xfrm>
        </p:spPr>
        <p:txBody>
          <a:bodyPr>
            <a:normAutofit/>
          </a:bodyPr>
          <a:lstStyle/>
          <a:p>
            <a:pPr marL="0" indent="0">
              <a:buNone/>
            </a:pPr>
            <a:r>
              <a:rPr lang="en-AU" sz="3200" i="1" kern="100">
                <a:latin typeface="Calibri" panose="020F0502020204030204" pitchFamily="34" charset="0"/>
                <a:cs typeface="Calibri" panose="020F0502020204030204" pitchFamily="34" charset="0"/>
              </a:rPr>
              <a:t>‘Through community media … I've met so many amazing people and made so many amazing connections that made me feel really connected to not just my mob, but mobs across the country. So, for me that's been the biggest, the connection to community.’</a:t>
            </a:r>
          </a:p>
          <a:p>
            <a:endParaRPr lang="en-AU" sz="2200"/>
          </a:p>
        </p:txBody>
      </p:sp>
    </p:spTree>
    <p:extLst>
      <p:ext uri="{BB962C8B-B14F-4D97-AF65-F5344CB8AC3E}">
        <p14:creationId xmlns:p14="http://schemas.microsoft.com/office/powerpoint/2010/main" val="231620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58DC5-A1C7-1E5D-7509-60E03DA96D26}"/>
              </a:ext>
            </a:extLst>
          </p:cNvPr>
          <p:cNvSpPr>
            <a:spLocks noGrp="1"/>
          </p:cNvSpPr>
          <p:nvPr>
            <p:ph type="title"/>
          </p:nvPr>
        </p:nvSpPr>
        <p:spPr>
          <a:xfrm>
            <a:off x="841248" y="548640"/>
            <a:ext cx="3600860" cy="5431536"/>
          </a:xfrm>
        </p:spPr>
        <p:txBody>
          <a:bodyPr>
            <a:normAutofit/>
          </a:bodyPr>
          <a:lstStyle/>
          <a:p>
            <a:r>
              <a:rPr lang="en-AU" sz="5400"/>
              <a:t>Relationship building across difference</a:t>
            </a:r>
          </a:p>
        </p:txBody>
      </p:sp>
      <p:sp>
        <p:nvSpPr>
          <p:cNvPr id="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B19CC3-51AD-EE23-AA3C-90B076EBC656}"/>
              </a:ext>
            </a:extLst>
          </p:cNvPr>
          <p:cNvSpPr>
            <a:spLocks noGrp="1"/>
          </p:cNvSpPr>
          <p:nvPr>
            <p:ph idx="1"/>
          </p:nvPr>
        </p:nvSpPr>
        <p:spPr>
          <a:xfrm>
            <a:off x="5126418" y="552091"/>
            <a:ext cx="6224335" cy="5431536"/>
          </a:xfrm>
        </p:spPr>
        <p:txBody>
          <a:bodyPr anchor="ctr">
            <a:normAutofit/>
          </a:bodyPr>
          <a:lstStyle/>
          <a:p>
            <a:pPr marL="0" indent="0">
              <a:buNone/>
            </a:pPr>
            <a:r>
              <a:rPr lang="en-US" sz="3200" i="1"/>
              <a:t>‘So many different people are involved in community radio that you meet all walks of life … because we would have everyone from Malcolm Turnbull [former Australian Prime Minister] to, you know, the high school student that just wants to get some work experience in the office and I think that's given me a really great foundation for relationship-building and I think it's really crucial in anything I do.’</a:t>
            </a:r>
            <a:endParaRPr lang="en-AU" sz="3200" i="1"/>
          </a:p>
        </p:txBody>
      </p:sp>
    </p:spTree>
    <p:extLst>
      <p:ext uri="{BB962C8B-B14F-4D97-AF65-F5344CB8AC3E}">
        <p14:creationId xmlns:p14="http://schemas.microsoft.com/office/powerpoint/2010/main" val="3445121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79D443F5BB4743B623587DC1D1D754" ma:contentTypeVersion="18" ma:contentTypeDescription="Create a new document." ma:contentTypeScope="" ma:versionID="dff1a562c7ff5f7856327cd0b957c35d">
  <xsd:schema xmlns:xsd="http://www.w3.org/2001/XMLSchema" xmlns:xs="http://www.w3.org/2001/XMLSchema" xmlns:p="http://schemas.microsoft.com/office/2006/metadata/properties" xmlns:ns2="fbfcab01-c17f-4de5-bd7c-372dee7f9295" xmlns:ns3="716e38cc-5fba-4c30-a31c-25ade6dd482d" targetNamespace="http://schemas.microsoft.com/office/2006/metadata/properties" ma:root="true" ma:fieldsID="23f4a8f62127354b5d7e3644574da9d6" ns2:_="" ns3:_="">
    <xsd:import namespace="fbfcab01-c17f-4de5-bd7c-372dee7f9295"/>
    <xsd:import namespace="716e38cc-5fba-4c30-a31c-25ade6dd4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cab01-c17f-4de5-bd7c-372dee7f9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496e2be-aff5-4ce7-a279-781f9738b881"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6e38cc-5fba-4c30-a31c-25ade6dd482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a9aa318-3281-4234-814c-aab1e27d3912}" ma:internalName="TaxCatchAll" ma:showField="CatchAllData" ma:web="716e38cc-5fba-4c30-a31c-25ade6dd4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bfcab01-c17f-4de5-bd7c-372dee7f9295">
      <Terms xmlns="http://schemas.microsoft.com/office/infopath/2007/PartnerControls"/>
    </lcf76f155ced4ddcb4097134ff3c332f>
    <TaxCatchAll xmlns="716e38cc-5fba-4c30-a31c-25ade6dd482d" xsi:nil="true"/>
    <_dlc_DocId xmlns="716e38cc-5fba-4c30-a31c-25ade6dd482d">NR7Y5HA6T3VM-1690623310-53240</_dlc_DocId>
    <_dlc_DocIdUrl xmlns="716e38cc-5fba-4c30-a31c-25ade6dd482d">
      <Url>https://centralav.sharepoint.com/_layouts/15/DocIdRedir.aspx?ID=NR7Y5HA6T3VM-1690623310-53240</Url>
      <Description>NR7Y5HA6T3VM-1690623310-53240</Description>
    </_dlc_DocIdUrl>
  </documentManagement>
</p:properties>
</file>

<file path=customXml/itemProps1.xml><?xml version="1.0" encoding="utf-8"?>
<ds:datastoreItem xmlns:ds="http://schemas.openxmlformats.org/officeDocument/2006/customXml" ds:itemID="{A410363A-11D6-4A57-8973-AD75F1FBBA49}"/>
</file>

<file path=customXml/itemProps2.xml><?xml version="1.0" encoding="utf-8"?>
<ds:datastoreItem xmlns:ds="http://schemas.openxmlformats.org/officeDocument/2006/customXml" ds:itemID="{851BF2BC-923D-44C4-8AAC-8C32782B231A}"/>
</file>

<file path=customXml/itemProps3.xml><?xml version="1.0" encoding="utf-8"?>
<ds:datastoreItem xmlns:ds="http://schemas.openxmlformats.org/officeDocument/2006/customXml" ds:itemID="{B0355897-9D3A-4D35-9A1D-D5DEF4AFF673}"/>
</file>

<file path=customXml/itemProps4.xml><?xml version="1.0" encoding="utf-8"?>
<ds:datastoreItem xmlns:ds="http://schemas.openxmlformats.org/officeDocument/2006/customXml" ds:itemID="{54DA937D-9BA4-4DFF-82D5-88FDE8CDE1E0}"/>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TotalTime>
  <Words>1250</Words>
  <Application>Microsoft Office PowerPoint</Application>
  <PresentationFormat>Widescreen</PresentationFormat>
  <Paragraphs>111</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-apple-system</vt:lpstr>
      <vt:lpstr>Arial</vt:lpstr>
      <vt:lpstr>Arial</vt:lpstr>
      <vt:lpstr>Calibri</vt:lpstr>
      <vt:lpstr>Calibri Light</vt:lpstr>
      <vt:lpstr>Century Gothic</vt:lpstr>
      <vt:lpstr>Circular Std Book</vt:lpstr>
      <vt:lpstr>Lato</vt:lpstr>
      <vt:lpstr>Office Theme</vt:lpstr>
      <vt:lpstr>PowerPoint Presentation</vt:lpstr>
      <vt:lpstr>Community media destinations: spotlight on training </vt:lpstr>
      <vt:lpstr>PowerPoint Presentation</vt:lpstr>
      <vt:lpstr>Community Media Destinations Project </vt:lpstr>
      <vt:lpstr>Method</vt:lpstr>
      <vt:lpstr>Key findings:</vt:lpstr>
      <vt:lpstr>Professional networks and networking</vt:lpstr>
      <vt:lpstr>Friendships and social connections</vt:lpstr>
      <vt:lpstr>Relationship building across difference</vt:lpstr>
      <vt:lpstr>Conclusions</vt:lpstr>
      <vt:lpstr>Full report:   Community Media Destinations: Spotlight on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gets to speak?   News and current affairs production and the Australian community radio                      codes of practice.</dc:title>
  <dc:creator>Heather Anderson</dc:creator>
  <cp:lastModifiedBy>Conference Assistant</cp:lastModifiedBy>
  <cp:revision>19</cp:revision>
  <cp:lastPrinted>2022-12-06T14:09:42Z</cp:lastPrinted>
  <dcterms:created xsi:type="dcterms:W3CDTF">2022-08-02T22:13:23Z</dcterms:created>
  <dcterms:modified xsi:type="dcterms:W3CDTF">2023-11-01T22:45:03Z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aa4be3-f650-4692-881a-64ae220cbceb_Enabled">
    <vt:lpwstr>true</vt:lpwstr>
  </property>
  <property fmtid="{D5CDD505-2E9C-101B-9397-08002B2CF9AE}" pid="3" name="MSIP_Label_adaa4be3-f650-4692-881a-64ae220cbceb_SetDate">
    <vt:lpwstr>2022-12-06T04:04:41Z</vt:lpwstr>
  </property>
  <property fmtid="{D5CDD505-2E9C-101B-9397-08002B2CF9AE}" pid="4" name="MSIP_Label_adaa4be3-f650-4692-881a-64ae220cbceb_Method">
    <vt:lpwstr>Standard</vt:lpwstr>
  </property>
  <property fmtid="{D5CDD505-2E9C-101B-9397-08002B2CF9AE}" pid="5" name="MSIP_Label_adaa4be3-f650-4692-881a-64ae220cbceb_Name">
    <vt:lpwstr>OFFICIAL  Internal (External sharing)</vt:lpwstr>
  </property>
  <property fmtid="{D5CDD505-2E9C-101B-9397-08002B2CF9AE}" pid="6" name="MSIP_Label_adaa4be3-f650-4692-881a-64ae220cbceb_SiteId">
    <vt:lpwstr>5a7cc8ab-a4dc-4f9b-bf60-66714049ad62</vt:lpwstr>
  </property>
  <property fmtid="{D5CDD505-2E9C-101B-9397-08002B2CF9AE}" pid="7" name="MSIP_Label_adaa4be3-f650-4692-881a-64ae220cbceb_ActionId">
    <vt:lpwstr>f3ad0dfc-74e1-4ecb-a90d-c4da14b65c9e</vt:lpwstr>
  </property>
  <property fmtid="{D5CDD505-2E9C-101B-9397-08002B2CF9AE}" pid="8" name="MSIP_Label_adaa4be3-f650-4692-881a-64ae220cbceb_ContentBits">
    <vt:lpwstr>0</vt:lpwstr>
  </property>
  <property fmtid="{D5CDD505-2E9C-101B-9397-08002B2CF9AE}" pid="9" name="ContentTypeId">
    <vt:lpwstr>0x0101003579D443F5BB4743B623587DC1D1D754</vt:lpwstr>
  </property>
  <property fmtid="{D5CDD505-2E9C-101B-9397-08002B2CF9AE}" pid="10" name="_dlc_DocIdItemGuid">
    <vt:lpwstr>ffa6a9b6-ee53-4291-a52a-9dc7ec505a1e</vt:lpwstr>
  </property>
  <property fmtid="{D5CDD505-2E9C-101B-9397-08002B2CF9AE}" pid="11" name="MediaServiceImageTags">
    <vt:lpwstr/>
  </property>
</Properties>
</file>